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70" r:id="rId3"/>
    <p:sldId id="256" r:id="rId4"/>
    <p:sldId id="259" r:id="rId5"/>
    <p:sldId id="265" r:id="rId6"/>
    <p:sldId id="269" r:id="rId7"/>
    <p:sldId id="272" r:id="rId8"/>
    <p:sldId id="264" r:id="rId9"/>
    <p:sldId id="266" r:id="rId10"/>
    <p:sldId id="267" r:id="rId11"/>
    <p:sldId id="263" r:id="rId12"/>
    <p:sldId id="271" r:id="rId13"/>
    <p:sldId id="260" r:id="rId14"/>
    <p:sldId id="261" r:id="rId15"/>
    <p:sldId id="268" r:id="rId16"/>
    <p:sldId id="262" r:id="rId17"/>
  </p:sldIdLst>
  <p:sldSz cx="6858000" cy="9906000" type="A4"/>
  <p:notesSz cx="6805613" cy="99393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5AC3AA0-A6B6-4B0F-824D-604451C8C84B}">
          <p14:sldIdLst>
            <p14:sldId id="258"/>
            <p14:sldId id="270"/>
            <p14:sldId id="256"/>
            <p14:sldId id="259"/>
            <p14:sldId id="265"/>
            <p14:sldId id="269"/>
          </p14:sldIdLst>
        </p14:section>
        <p14:section name="未命名的章節" id="{878188A7-6CA6-42FF-A9A7-9BAB96092BAA}">
          <p14:sldIdLst>
            <p14:sldId id="272"/>
            <p14:sldId id="264"/>
            <p14:sldId id="266"/>
            <p14:sldId id="267"/>
            <p14:sldId id="263"/>
            <p14:sldId id="271"/>
            <p14:sldId id="260"/>
            <p14:sldId id="261"/>
            <p14:sldId id="268"/>
            <p14:sldId id="26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008000"/>
    <a:srgbClr val="FF0066"/>
    <a:srgbClr val="660066"/>
    <a:srgbClr val="CC3300"/>
    <a:srgbClr val="FCE592"/>
    <a:srgbClr val="16F67B"/>
    <a:srgbClr val="FFA589"/>
    <a:srgbClr val="FCB6CA"/>
    <a:srgbClr val="FB8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0" autoAdjust="0"/>
    <p:restoredTop sz="94720" autoAdjust="0"/>
  </p:normalViewPr>
  <p:slideViewPr>
    <p:cSldViewPr>
      <p:cViewPr>
        <p:scale>
          <a:sx n="86" d="100"/>
          <a:sy n="86" d="100"/>
        </p:scale>
        <p:origin x="-994" y="248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3D542-B087-4A08-B66D-4E5144846528}" type="datetimeFigureOut">
              <a:rPr lang="zh-HK" altLang="en-US" smtClean="0"/>
              <a:t>25/6/2013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114550" y="746125"/>
            <a:ext cx="25781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721D3-F3BD-405D-AEEF-E5B2A374A52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3077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2A6-E12A-4807-8559-86831AC17043}" type="datetimeFigureOut">
              <a:rPr lang="zh-HK" altLang="en-US" smtClean="0"/>
              <a:t>25/6/2013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23F4B-A436-47BD-B0C0-0A06F8091CD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4966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2A6-E12A-4807-8559-86831AC17043}" type="datetimeFigureOut">
              <a:rPr lang="zh-HK" altLang="en-US" smtClean="0"/>
              <a:t>25/6/2013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23F4B-A436-47BD-B0C0-0A06F8091CD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90904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57176" y="529697"/>
            <a:ext cx="3357563" cy="112680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2A6-E12A-4807-8559-86831AC17043}" type="datetimeFigureOut">
              <a:rPr lang="zh-HK" altLang="en-US" smtClean="0"/>
              <a:t>25/6/2013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23F4B-A436-47BD-B0C0-0A06F8091CD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0856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2A6-E12A-4807-8559-86831AC17043}" type="datetimeFigureOut">
              <a:rPr lang="zh-HK" altLang="en-US" smtClean="0"/>
              <a:t>25/6/2013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23F4B-A436-47BD-B0C0-0A06F8091CD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8725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2A6-E12A-4807-8559-86831AC17043}" type="datetimeFigureOut">
              <a:rPr lang="zh-HK" altLang="en-US" smtClean="0"/>
              <a:t>25/6/2013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23F4B-A436-47BD-B0C0-0A06F8091CD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57647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57176" y="3081867"/>
            <a:ext cx="2257425" cy="8715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628901" y="3081867"/>
            <a:ext cx="2257425" cy="8715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2A6-E12A-4807-8559-86831AC17043}" type="datetimeFigureOut">
              <a:rPr lang="zh-HK" altLang="en-US" smtClean="0"/>
              <a:t>25/6/2013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23F4B-A436-47BD-B0C0-0A06F8091CD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6355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2A6-E12A-4807-8559-86831AC17043}" type="datetimeFigureOut">
              <a:rPr lang="zh-HK" altLang="en-US" smtClean="0"/>
              <a:t>25/6/2013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23F4B-A436-47BD-B0C0-0A06F8091CD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94205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2A6-E12A-4807-8559-86831AC17043}" type="datetimeFigureOut">
              <a:rPr lang="zh-HK" altLang="en-US" smtClean="0"/>
              <a:t>25/6/2013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23F4B-A436-47BD-B0C0-0A06F8091CD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8058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2A6-E12A-4807-8559-86831AC17043}" type="datetimeFigureOut">
              <a:rPr lang="zh-HK" altLang="en-US" smtClean="0"/>
              <a:t>25/6/2013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23F4B-A436-47BD-B0C0-0A06F8091CD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58456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2A6-E12A-4807-8559-86831AC17043}" type="datetimeFigureOut">
              <a:rPr lang="zh-HK" altLang="en-US" smtClean="0"/>
              <a:t>25/6/2013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23F4B-A436-47BD-B0C0-0A06F8091CD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6986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2A6-E12A-4807-8559-86831AC17043}" type="datetimeFigureOut">
              <a:rPr lang="zh-HK" altLang="en-US" smtClean="0"/>
              <a:t>25/6/2013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23F4B-A436-47BD-B0C0-0A06F8091CD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8336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5F2A6-E12A-4807-8559-86831AC17043}" type="datetimeFigureOut">
              <a:rPr lang="zh-HK" altLang="en-US" smtClean="0"/>
              <a:t>25/6/2013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23F4B-A436-47BD-B0C0-0A06F8091CD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1018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microsoft.com/office/2007/relationships/hdphoto" Target="../media/hdphoto4.wdp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10" Type="http://schemas.openxmlformats.org/officeDocument/2006/relationships/image" Target="../media/image49.png"/><Relationship Id="rId4" Type="http://schemas.openxmlformats.org/officeDocument/2006/relationships/image" Target="../media/image43.jpg"/><Relationship Id="rId9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41.pn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" Type="http://schemas.openxmlformats.org/officeDocument/2006/relationships/image" Target="../media/image50.jp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microsoft.com/office/2007/relationships/hdphoto" Target="../media/hdphoto3.wdp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microsoft.com/office/2007/relationships/hdphoto" Target="../media/hdphoto3.wdp"/><Relationship Id="rId7" Type="http://schemas.openxmlformats.org/officeDocument/2006/relationships/image" Target="../media/image8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wmf"/><Relationship Id="rId9" Type="http://schemas.openxmlformats.org/officeDocument/2006/relationships/image" Target="../media/image9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2.emf"/><Relationship Id="rId5" Type="http://schemas.openxmlformats.org/officeDocument/2006/relationships/oleObject" Target="../embeddings/oleObject3.bin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15.jp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Word_97_-_2003_Document1.doc"/><Relationship Id="rId5" Type="http://schemas.openxmlformats.org/officeDocument/2006/relationships/oleObject" Target="../embeddings/oleObject1.bin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emf"/><Relationship Id="rId4" Type="http://schemas.openxmlformats.org/officeDocument/2006/relationships/oleObject" Target="../embeddings/Microsoft_Word_97_-_2003_Document2.doc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wmf"/><Relationship Id="rId7" Type="http://schemas.openxmlformats.org/officeDocument/2006/relationships/image" Target="../media/image3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11" Type="http://schemas.openxmlformats.org/officeDocument/2006/relationships/image" Target="../media/image35.jpeg"/><Relationship Id="rId5" Type="http://schemas.openxmlformats.org/officeDocument/2006/relationships/image" Target="../media/image29.JPG"/><Relationship Id="rId10" Type="http://schemas.openxmlformats.org/officeDocument/2006/relationships/image" Target="../media/image34.jpeg"/><Relationship Id="rId4" Type="http://schemas.openxmlformats.org/officeDocument/2006/relationships/image" Target="../media/image28.wmf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" y="183722"/>
            <a:ext cx="1052736" cy="118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1335696" y="514926"/>
            <a:ext cx="55223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保良局深水埗長者日間</a:t>
            </a:r>
            <a:r>
              <a:rPr lang="zh-TW" altLang="en-US" sz="2800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latin typeface="微軟正黑體" pitchFamily="34" charset="-120"/>
                <a:ea typeface="微軟正黑體" pitchFamily="34" charset="-120"/>
              </a:rPr>
              <a:t>護理</a:t>
            </a:r>
            <a:r>
              <a:rPr lang="zh-TW" altLang="en-US" sz="2800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中心</a:t>
            </a:r>
            <a:endParaRPr lang="zh-TW" altLang="en-US" sz="2800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869370" y="1169295"/>
            <a:ext cx="2633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b="1" dirty="0" smtClean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三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期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HK" altLang="en-US" sz="20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2273" y="1418427"/>
            <a:ext cx="595435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雖然隨著年齡增長，長者的身體機能不斷退化，長者面對很多因退化帶來的缺損，但這無礙長者發揮其潛能</a:t>
            </a:r>
            <a:r>
              <a:rPr lang="zh-TW" altLang="zh-HK" sz="2000" b="1" dirty="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日常生活中，我們習慣為長者提供協助，忽略了訓練長者運用自我能力。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   中心透過小組活動，培養長者的個人興趣，讓長者發揮潛能，使長者在晚年生活增添歡愉，從</a:t>
            </a: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相片中可以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讓我們深深體會長者的能力是不容輕視。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  <a:p>
            <a:pPr algn="just"/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 </a:t>
            </a:r>
            <a:endParaRPr lang="zh-HK" altLang="en-US" b="1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428222"/>
              </p:ext>
            </p:extLst>
          </p:nvPr>
        </p:nvGraphicFramePr>
        <p:xfrm>
          <a:off x="260649" y="8608248"/>
          <a:ext cx="6458408" cy="1097280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959261"/>
                <a:gridCol w="985521"/>
                <a:gridCol w="1423445"/>
                <a:gridCol w="1798036"/>
                <a:gridCol w="1292145"/>
              </a:tblGrid>
              <a:tr h="17183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會員男女比例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會員接受服務分佈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女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全會員</a:t>
                      </a:r>
                      <a:endParaRPr lang="zh-TW" sz="120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(</a:t>
                      </a:r>
                      <a:r>
                        <a:rPr lang="zh-TW" sz="1200" kern="100" dirty="0">
                          <a:effectLst/>
                        </a:rPr>
                        <a:t>每星期接受四天或以上服務</a:t>
                      </a:r>
                      <a:r>
                        <a:rPr lang="en-US" sz="12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部份時間</a:t>
                      </a:r>
                      <a:r>
                        <a:rPr lang="zh-TW" sz="1600" kern="100" dirty="0" smtClean="0">
                          <a:effectLst/>
                        </a:rPr>
                        <a:t>會員</a:t>
                      </a:r>
                      <a:endParaRPr lang="en-US" altLang="zh-TW" sz="1600" kern="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(</a:t>
                      </a:r>
                      <a:r>
                        <a:rPr lang="zh-TW" sz="1200" kern="100" dirty="0">
                          <a:effectLst/>
                        </a:rPr>
                        <a:t>每星期接受少放四天服務</a:t>
                      </a:r>
                      <a:r>
                        <a:rPr lang="en-US" sz="12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暫託會員人數</a:t>
                      </a:r>
                      <a:endParaRPr lang="zh-TW" sz="12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3</a:t>
                      </a:r>
                      <a:r>
                        <a:rPr lang="en-US" altLang="zh-TW" sz="1600" kern="100" dirty="0" smtClean="0">
                          <a:effectLst/>
                        </a:rPr>
                        <a:t>4</a:t>
                      </a:r>
                      <a:r>
                        <a:rPr lang="zh-TW" sz="1600" kern="100" dirty="0" smtClean="0">
                          <a:effectLst/>
                        </a:rPr>
                        <a:t>人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5</a:t>
                      </a:r>
                      <a:r>
                        <a:rPr lang="en-US" altLang="zh-TW" sz="1600" kern="100" dirty="0" smtClean="0">
                          <a:effectLst/>
                        </a:rPr>
                        <a:t>7</a:t>
                      </a:r>
                      <a:r>
                        <a:rPr lang="zh-TW" sz="1600" kern="100" dirty="0" smtClean="0">
                          <a:effectLst/>
                        </a:rPr>
                        <a:t>人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 smtClean="0">
                          <a:effectLst/>
                        </a:rPr>
                        <a:t>61</a:t>
                      </a:r>
                      <a:r>
                        <a:rPr lang="zh-TW" sz="1600" kern="100" dirty="0" smtClean="0">
                          <a:effectLst/>
                        </a:rPr>
                        <a:t>人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3</a:t>
                      </a:r>
                      <a:r>
                        <a:rPr lang="en-US" altLang="zh-TW" sz="1600" kern="100" dirty="0" smtClean="0">
                          <a:effectLst/>
                        </a:rPr>
                        <a:t>0</a:t>
                      </a:r>
                      <a:r>
                        <a:rPr lang="zh-TW" sz="1600" kern="100" dirty="0" smtClean="0">
                          <a:effectLst/>
                        </a:rPr>
                        <a:t>人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effectLst/>
                        </a:rPr>
                        <a:t>7</a:t>
                      </a:r>
                      <a:r>
                        <a:rPr lang="zh-TW" sz="1600" kern="100" dirty="0" smtClean="0">
                          <a:effectLst/>
                        </a:rPr>
                        <a:t>人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38910" y="8265368"/>
            <a:ext cx="2929007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中心會員人數</a:t>
            </a:r>
            <a:r>
              <a:rPr kumimoji="1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截</a:t>
            </a:r>
            <a:r>
              <a:rPr kumimoji="1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2013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kumimoji="1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6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</a:t>
            </a:r>
            <a:r>
              <a:rPr kumimoji="1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15</a:t>
            </a:r>
            <a:r>
              <a:rPr kumimoji="1" lang="zh-TW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日</a:t>
            </a:r>
            <a:r>
              <a:rPr kumimoji="1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：</a:t>
            </a:r>
            <a:endParaRPr kumimoji="1" lang="zh-TW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4" y="6637371"/>
            <a:ext cx="2119027" cy="1589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976" y="6216209"/>
            <a:ext cx="2492894" cy="1869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0076">
            <a:off x="2116188" y="5031104"/>
            <a:ext cx="2406622" cy="1804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6286">
            <a:off x="144633" y="5116182"/>
            <a:ext cx="1932842" cy="1449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5906">
            <a:off x="4469992" y="5018594"/>
            <a:ext cx="2128647" cy="1596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741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50" y="6303365"/>
            <a:ext cx="1006675" cy="977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字方塊 1"/>
          <p:cNvSpPr txBox="1"/>
          <p:nvPr/>
        </p:nvSpPr>
        <p:spPr>
          <a:xfrm>
            <a:off x="1468776" y="43068"/>
            <a:ext cx="3600400" cy="646331"/>
          </a:xfrm>
          <a:prstGeom prst="rect">
            <a:avLst/>
          </a:prstGeom>
          <a:noFill/>
        </p:spPr>
        <p:txBody>
          <a:bodyPr wrap="square" rtlCol="0">
            <a:prstTxWarp prst="textWave4">
              <a:avLst>
                <a:gd name="adj1" fmla="val 6250"/>
                <a:gd name="adj2" fmla="val 0"/>
              </a:avLst>
            </a:prstTxWarp>
            <a:spAutoFit/>
          </a:bodyPr>
          <a:lstStyle/>
          <a:p>
            <a:r>
              <a:rPr lang="zh-TW" altLang="en-US" sz="3600" spc="200" dirty="0" smtClean="0">
                <a:latin typeface="標楷體" pitchFamily="65" charset="-120"/>
                <a:ea typeface="標楷體" pitchFamily="65" charset="-120"/>
              </a:rPr>
              <a:t>活動推介</a:t>
            </a:r>
            <a:r>
              <a:rPr lang="en-US" altLang="zh-TW" sz="3600" spc="200" dirty="0" smtClean="0">
                <a:latin typeface="標楷體" pitchFamily="65" charset="-120"/>
                <a:ea typeface="標楷體" pitchFamily="65" charset="-120"/>
              </a:rPr>
              <a:t>-9</a:t>
            </a:r>
            <a:r>
              <a:rPr lang="zh-TW" altLang="en-US" sz="3600" spc="200" dirty="0" smtClean="0">
                <a:latin typeface="標楷體" pitchFamily="65" charset="-120"/>
                <a:ea typeface="標楷體" pitchFamily="65" charset="-120"/>
              </a:rPr>
              <a:t>月份</a:t>
            </a:r>
            <a:endParaRPr lang="zh-HK" altLang="en-US" spc="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01930" y="729249"/>
            <a:ext cx="292097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u="sng" dirty="0">
                <a:latin typeface="+mj-ea"/>
                <a:ea typeface="+mj-ea"/>
              </a:rPr>
              <a:t>健康講座</a:t>
            </a:r>
            <a:r>
              <a:rPr lang="en-US" altLang="zh-TW" sz="2000" b="1" u="sng" dirty="0">
                <a:latin typeface="+mj-ea"/>
                <a:ea typeface="+mj-ea"/>
              </a:rPr>
              <a:t>-</a:t>
            </a:r>
            <a:r>
              <a:rPr lang="zh-TW" altLang="en-US" sz="2000" b="1" u="sng" dirty="0">
                <a:latin typeface="+mj-ea"/>
                <a:ea typeface="+mj-ea"/>
              </a:rPr>
              <a:t>柏金遜病處理及物理治療</a:t>
            </a:r>
            <a:endParaRPr lang="en-US" altLang="zh-TW" sz="2000" b="1" u="sng" dirty="0">
              <a:latin typeface="+mj-ea"/>
              <a:ea typeface="+mj-ea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 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星期二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時間：上午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11:00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內容：介紹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柏金遜病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處理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 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物理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治療方法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主講：衛生署李姑娘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費用：全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負責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職員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：文姑娘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*歡迎家屬參加</a:t>
            </a:r>
            <a:endParaRPr lang="zh-HK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7012" y="3916504"/>
            <a:ext cx="343044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u="sng" dirty="0" smtClean="0">
                <a:latin typeface="+mj-ea"/>
                <a:ea typeface="+mj-ea"/>
              </a:rPr>
              <a:t>中秋節慶祝會</a:t>
            </a:r>
            <a:endParaRPr lang="en-US" altLang="zh-TW" sz="2200" b="1" u="sng" dirty="0" smtClean="0">
              <a:latin typeface="+mj-ea"/>
              <a:ea typeface="+mj-ea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日期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18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星期三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10:45-11:45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內容：遊戲、中秋小故事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費用：全免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負責職員：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譚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姑娘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*歡迎家屬參加</a:t>
            </a:r>
            <a:endParaRPr lang="zh-HK" altLang="en-US" dirty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HK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421913" y="2073839"/>
            <a:ext cx="329452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300" b="1" u="sng" dirty="0" smtClean="0">
                <a:latin typeface="+mj-ea"/>
                <a:ea typeface="+mj-ea"/>
              </a:rPr>
              <a:t>「耆義同行」</a:t>
            </a:r>
            <a:r>
              <a:rPr lang="en-US" altLang="zh-TW" sz="2300" b="1" u="sng" dirty="0" smtClean="0">
                <a:latin typeface="+mj-ea"/>
                <a:ea typeface="+mj-ea"/>
              </a:rPr>
              <a:t>-</a:t>
            </a:r>
            <a:r>
              <a:rPr lang="zh-TW" altLang="en-US" sz="2300" b="1" u="sng" dirty="0" smtClean="0">
                <a:latin typeface="+mj-ea"/>
                <a:ea typeface="+mj-ea"/>
              </a:rPr>
              <a:t>下午茶聚</a:t>
            </a:r>
            <a:endParaRPr lang="en-US" altLang="zh-TW" sz="2300" b="1" u="sng" dirty="0" smtClean="0">
              <a:latin typeface="+mj-ea"/>
              <a:ea typeface="+mj-ea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日 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     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星期六  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13:30-15:00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費用：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$10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地點：又一城下午茶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對象：中心常樂軒長者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責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職員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：譚姑娘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*活動由蘋果日報慈善基金資助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76" y="7487837"/>
            <a:ext cx="1841587" cy="2391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3356992" y="4945363"/>
            <a:ext cx="351885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400" b="1" u="sng" dirty="0">
                <a:latin typeface="+mj-ea"/>
                <a:ea typeface="+mj-ea"/>
              </a:rPr>
              <a:t>同心同德</a:t>
            </a:r>
            <a:r>
              <a:rPr lang="zh-HK" altLang="zh-HK" sz="2400" b="1" u="sng" dirty="0">
                <a:latin typeface="+mj-ea"/>
                <a:ea typeface="+mj-ea"/>
              </a:rPr>
              <a:t>義工招募計劃</a:t>
            </a:r>
            <a:endParaRPr lang="zh-TW" altLang="zh-HK" sz="2400" b="1" dirty="0">
              <a:latin typeface="+mj-ea"/>
              <a:ea typeface="+mj-ea"/>
            </a:endParaRPr>
          </a:p>
          <a:p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日期：全年</a:t>
            </a:r>
          </a:p>
          <a:p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時間：上午</a:t>
            </a:r>
            <a:r>
              <a:rPr lang="en-US" altLang="zh-HK" dirty="0">
                <a:latin typeface="標楷體" pitchFamily="65" charset="-120"/>
                <a:ea typeface="標楷體" pitchFamily="65" charset="-120"/>
              </a:rPr>
              <a:t>9:00-</a:t>
            </a:r>
            <a:r>
              <a:rPr lang="zh-HK" altLang="zh-HK" dirty="0">
                <a:latin typeface="標楷體" pitchFamily="65" charset="-120"/>
                <a:ea typeface="標楷體" pitchFamily="65" charset="-120"/>
              </a:rPr>
              <a:t>下午</a:t>
            </a:r>
            <a:r>
              <a:rPr lang="en-US" altLang="zh-HK" dirty="0" smtClean="0">
                <a:latin typeface="標楷體" pitchFamily="65" charset="-120"/>
                <a:ea typeface="標楷體" pitchFamily="65" charset="-120"/>
              </a:rPr>
              <a:t>5:00</a:t>
            </a: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HK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逢</a:t>
            </a:r>
            <a:r>
              <a:rPr lang="zh-HK" altLang="zh-HK" dirty="0" smtClean="0">
                <a:latin typeface="標楷體" pitchFamily="65" charset="-120"/>
                <a:ea typeface="標楷體" pitchFamily="65" charset="-120"/>
              </a:rPr>
              <a:t>星期一</a:t>
            </a:r>
            <a:r>
              <a:rPr lang="zh-HK" altLang="zh-HK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日</a:t>
            </a:r>
            <a:r>
              <a:rPr lang="en-US" altLang="zh-HK" dirty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zh-HK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內容：義工</a:t>
            </a:r>
            <a:r>
              <a:rPr lang="zh-TW" altLang="zh-HK" dirty="0" smtClean="0">
                <a:latin typeface="標楷體" pitchFamily="65" charset="-120"/>
                <a:ea typeface="標楷體" pitchFamily="65" charset="-120"/>
              </a:rPr>
              <a:t>的服務</a:t>
            </a:r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對象為體弱</a:t>
            </a:r>
            <a:r>
              <a:rPr lang="zh-TW" altLang="zh-HK" dirty="0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zh-HK" dirty="0" smtClean="0">
                <a:latin typeface="標楷體" pitchFamily="65" charset="-120"/>
                <a:ea typeface="標楷體" pitchFamily="65" charset="-120"/>
              </a:rPr>
              <a:t>長者</a:t>
            </a:r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，服務內容包括</a:t>
            </a:r>
            <a:r>
              <a:rPr lang="en-US" altLang="zh-HK" dirty="0">
                <a:latin typeface="標楷體" pitchFamily="65" charset="-120"/>
                <a:ea typeface="標楷體" pitchFamily="65" charset="-120"/>
              </a:rPr>
              <a:t>: </a:t>
            </a:r>
            <a:endParaRPr lang="en-US" altLang="zh-HK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zh-HK" dirty="0" smtClean="0">
                <a:latin typeface="標楷體" pitchFamily="65" charset="-120"/>
                <a:ea typeface="標楷體" pitchFamily="65" charset="-120"/>
              </a:rPr>
              <a:t>社交及康樂活動、興趣班、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zh-HK" dirty="0" smtClean="0">
                <a:latin typeface="標楷體" pitchFamily="65" charset="-120"/>
                <a:ea typeface="標楷體" pitchFamily="65" charset="-120"/>
              </a:rPr>
              <a:t>義工服務、長者外出支援、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zh-HK" dirty="0" smtClean="0">
                <a:latin typeface="標楷體" pitchFamily="65" charset="-120"/>
                <a:ea typeface="標楷體" pitchFamily="65" charset="-120"/>
              </a:rPr>
              <a:t>健康及生活推廣活動等，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zh-HK" dirty="0" smtClean="0">
                <a:latin typeface="標楷體" pitchFamily="65" charset="-120"/>
                <a:ea typeface="標楷體" pitchFamily="65" charset="-120"/>
              </a:rPr>
              <a:t>中心並提供定期義工訓練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zh-HK" dirty="0" smtClean="0">
                <a:latin typeface="標楷體" pitchFamily="65" charset="-120"/>
                <a:ea typeface="標楷體" pitchFamily="65" charset="-120"/>
              </a:rPr>
              <a:t>的活動。</a:t>
            </a:r>
          </a:p>
          <a:p>
            <a:r>
              <a:rPr lang="zh-TW" altLang="zh-HK" dirty="0" smtClean="0">
                <a:latin typeface="標楷體" pitchFamily="65" charset="-120"/>
                <a:ea typeface="標楷體" pitchFamily="65" charset="-120"/>
              </a:rPr>
              <a:t>費用</a:t>
            </a:r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：全免</a:t>
            </a:r>
          </a:p>
          <a:p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負責職員：朱</a:t>
            </a:r>
            <a:r>
              <a:rPr lang="zh-TW" altLang="zh-HK" dirty="0" smtClean="0">
                <a:latin typeface="標楷體" pitchFamily="65" charset="-120"/>
                <a:ea typeface="標楷體" pitchFamily="65" charset="-120"/>
              </a:rPr>
              <a:t>姑娘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HK" dirty="0" smtClean="0">
                <a:latin typeface="標楷體" pitchFamily="65" charset="-120"/>
                <a:ea typeface="標楷體" pitchFamily="65" charset="-120"/>
              </a:rPr>
              <a:t>*</a:t>
            </a:r>
            <a:r>
              <a:rPr lang="zh-TW" altLang="zh-HK" dirty="0" smtClean="0">
                <a:latin typeface="標楷體" pitchFamily="65" charset="-120"/>
                <a:ea typeface="標楷體" pitchFamily="65" charset="-120"/>
              </a:rPr>
              <a:t>歡迎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機構、長者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、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家屬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及社區人士參加</a:t>
            </a:r>
            <a:endParaRPr lang="zh-HK" altLang="en-US" dirty="0">
              <a:latin typeface="標楷體" pitchFamily="65" charset="-120"/>
              <a:ea typeface="標楷體" pitchFamily="65" charset="-120"/>
            </a:endParaRPr>
          </a:p>
          <a:p>
            <a:endParaRPr lang="zh-TW" altLang="zh-HK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02" y="5457056"/>
            <a:ext cx="1067072" cy="107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38" y="3929700"/>
            <a:ext cx="1051311" cy="698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文字方塊 14"/>
          <p:cNvSpPr txBox="1"/>
          <p:nvPr/>
        </p:nvSpPr>
        <p:spPr>
          <a:xfrm>
            <a:off x="201930" y="6808671"/>
            <a:ext cx="331236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u="sng" dirty="0" smtClean="0">
                <a:latin typeface="+mj-ea"/>
                <a:ea typeface="+mj-ea"/>
              </a:rPr>
              <a:t>護老講座</a:t>
            </a:r>
            <a:r>
              <a:rPr lang="en-US" altLang="zh-TW" sz="2200" b="1" u="sng" dirty="0" smtClean="0">
                <a:latin typeface="+mj-ea"/>
                <a:ea typeface="+mj-ea"/>
              </a:rPr>
              <a:t>-</a:t>
            </a:r>
            <a:r>
              <a:rPr lang="zh-TW" altLang="en-US" sz="2200" b="1" u="sng" dirty="0" smtClean="0">
                <a:latin typeface="+mj-ea"/>
                <a:ea typeface="+mj-ea"/>
              </a:rPr>
              <a:t>死亡的禁忌</a:t>
            </a:r>
            <a:endParaRPr lang="en-US" altLang="zh-TW" sz="2200" b="1" u="sng" dirty="0" smtClean="0">
              <a:latin typeface="+mj-ea"/>
              <a:ea typeface="+mj-ea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28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日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星期六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14:00-15:00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內容：認識香港的殯葬服務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費用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：全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負責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職員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：譚姑娘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*歡迎同工、長者、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家屬及社區人士參加</a:t>
            </a:r>
            <a:endParaRPr lang="zh-HK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99" y="8477297"/>
            <a:ext cx="903277" cy="1020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062" y="2504728"/>
            <a:ext cx="1058416" cy="1058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154" y="3492774"/>
            <a:ext cx="932324" cy="743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493" y="637479"/>
            <a:ext cx="2509777" cy="1445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6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2" y="41706"/>
            <a:ext cx="6699918" cy="9790908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42" y="2648744"/>
            <a:ext cx="876377" cy="800170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1" y="8129343"/>
            <a:ext cx="1677754" cy="165197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5212" y="2659766"/>
            <a:ext cx="753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福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74251" y="3416522"/>
            <a:ext cx="6608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如</a:t>
            </a:r>
            <a:endParaRPr lang="zh-TW" alt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6623" y="4339852"/>
            <a:ext cx="5904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東</a:t>
            </a:r>
            <a:endParaRPr lang="zh-TW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5830" y="5748482"/>
            <a:ext cx="7568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海</a:t>
            </a:r>
            <a:endParaRPr lang="zh-TW" alt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071430" y="8140760"/>
            <a:ext cx="7568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山</a:t>
            </a:r>
            <a:endParaRPr lang="zh-TW" alt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071430" y="6910281"/>
            <a:ext cx="5904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南</a:t>
            </a:r>
            <a:endParaRPr lang="zh-TW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001049" y="5398246"/>
            <a:ext cx="6608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比</a:t>
            </a:r>
            <a:endParaRPr lang="zh-TW" altLang="en-US" sz="5400" b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84710" y="3352477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壽</a:t>
            </a:r>
            <a:endParaRPr lang="zh-TW" altLang="en-US" sz="5400" cap="none" spc="0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5596" y="2935024"/>
            <a:ext cx="1728191" cy="129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4179">
            <a:off x="3410062" y="2846135"/>
            <a:ext cx="1650112" cy="123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3026" y="3532340"/>
            <a:ext cx="1438901" cy="1079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737" y="4940088"/>
            <a:ext cx="1796819" cy="1347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1101" y="4666465"/>
            <a:ext cx="2308025" cy="1731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5670">
            <a:off x="4287005" y="4967831"/>
            <a:ext cx="1685036" cy="126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1492">
            <a:off x="906191" y="6561465"/>
            <a:ext cx="1904620" cy="142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9116">
            <a:off x="4167185" y="6515701"/>
            <a:ext cx="1828408" cy="1371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0918" y="6908416"/>
            <a:ext cx="1892829" cy="1419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0108">
            <a:off x="1042114" y="3335465"/>
            <a:ext cx="1632775" cy="1224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50" y="8567503"/>
            <a:ext cx="1487394" cy="1115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34436">
            <a:off x="4232046" y="8276143"/>
            <a:ext cx="1713878" cy="1285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0673">
            <a:off x="1505761" y="8428854"/>
            <a:ext cx="1471719" cy="1103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10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4" y="0"/>
            <a:ext cx="6834805" cy="9906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2656" y="128464"/>
            <a:ext cx="6172200" cy="1027909"/>
          </a:xfrm>
        </p:spPr>
        <p:txBody>
          <a:bodyPr/>
          <a:lstStyle/>
          <a:p>
            <a:r>
              <a:rPr lang="zh-TW" altLang="en-US" dirty="0" smtClean="0"/>
              <a:t>齊來做運動</a:t>
            </a:r>
            <a:endParaRPr lang="zh-HK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0746">
            <a:off x="140870" y="1826107"/>
            <a:ext cx="2374750" cy="1781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2829" y="3403944"/>
            <a:ext cx="2496277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8518">
            <a:off x="4514555" y="1785336"/>
            <a:ext cx="2163535" cy="1622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0153">
            <a:off x="4454298" y="4078899"/>
            <a:ext cx="1985675" cy="1489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 descr="C:\Users\SSPDC\AppData\Local\Microsoft\Windows\Temporary Internet Files\Content.Word\IMG_326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88" y="7547730"/>
            <a:ext cx="3024335" cy="2216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C:\Users\SSPDC\AppData\Local\Microsoft\Windows\Temporary Internet Files\Content.Word\IMG_326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040" y="1294197"/>
            <a:ext cx="2388153" cy="1998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 descr="C:\Users\SSPDC\AppData\Local\Microsoft\Windows\Temporary Internet Files\Content.Word\IMG_325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3" y="7473280"/>
            <a:ext cx="3140968" cy="243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68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25772"/>
            <a:ext cx="7038280" cy="986674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567935" y="1443249"/>
            <a:ext cx="1584176" cy="47705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TW" altLang="en-US" sz="3600" b="1" spc="1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活動花</a:t>
            </a:r>
            <a:r>
              <a:rPr lang="zh-TW" altLang="en-US" sz="3600" b="1" spc="10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絮</a:t>
            </a:r>
            <a:endParaRPr lang="zh-HK" altLang="en-US" sz="3600" b="1" spc="1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945442" y="200472"/>
            <a:ext cx="2922259" cy="792088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r>
              <a:rPr lang="zh-TW" alt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微軟正黑體" pitchFamily="34" charset="-120"/>
                <a:ea typeface="微軟正黑體" pitchFamily="34" charset="-120"/>
              </a:rPr>
              <a:t>興趣融入生活</a:t>
            </a:r>
            <a:endParaRPr lang="zh-HK" altLang="en-US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114482" y="1889886"/>
            <a:ext cx="237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園藝小組</a:t>
            </a:r>
            <a:endParaRPr lang="zh-HK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42839" y="5210083"/>
            <a:ext cx="2300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編織小組</a:t>
            </a:r>
            <a:endParaRPr lang="zh-HK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988469" y="5583262"/>
            <a:ext cx="247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藝術小組</a:t>
            </a:r>
            <a:endParaRPr lang="zh-HK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6248">
            <a:off x="1341609" y="2460774"/>
            <a:ext cx="1512167" cy="2016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4401">
            <a:off x="2624391" y="3320614"/>
            <a:ext cx="1564359" cy="2085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27" y="2174096"/>
            <a:ext cx="1285450" cy="1713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3" y="2544642"/>
            <a:ext cx="1810511" cy="1357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0007" y="3718350"/>
            <a:ext cx="1720453" cy="129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31">
            <a:off x="382028" y="7660391"/>
            <a:ext cx="2543301" cy="1907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7" y="5735328"/>
            <a:ext cx="2776744" cy="2082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37" y="8049344"/>
            <a:ext cx="2003835" cy="1502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701" y="5911328"/>
            <a:ext cx="1788399" cy="1341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86" y="5911329"/>
            <a:ext cx="1788397" cy="134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469" y="7185247"/>
            <a:ext cx="1687037" cy="1265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616" y="8200584"/>
            <a:ext cx="1802181" cy="135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08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25772"/>
            <a:ext cx="7038280" cy="986674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76672" y="776536"/>
            <a:ext cx="3168352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TW" altLang="en-US" sz="4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節慶活動留影</a:t>
            </a:r>
            <a:endParaRPr lang="zh-HK" altLang="en-US" sz="4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3" name="Picture 3" descr="C:\Users\SSPDC\AppData\Local\Microsoft\Windows\Temporary Internet Files\Content.IE5\38Y537QT\MC90041729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232" y="7681771"/>
            <a:ext cx="1124744" cy="14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980728" y="1422867"/>
            <a:ext cx="4395282" cy="1016581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戶外暢遊樂</a:t>
            </a:r>
            <a:r>
              <a:rPr lang="en-US" altLang="zh-TW" sz="14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南蓮園池</a:t>
            </a:r>
            <a:endParaRPr lang="zh-HK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8" y="2072680"/>
            <a:ext cx="3621021" cy="2715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194" y="4959146"/>
            <a:ext cx="3420805" cy="2565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2273">
            <a:off x="5051653" y="2089839"/>
            <a:ext cx="2083306" cy="1562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51" y="7670291"/>
            <a:ext cx="2468893" cy="18516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3983">
            <a:off x="-15451" y="5253384"/>
            <a:ext cx="3407815" cy="2555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22" y="3545670"/>
            <a:ext cx="1892829" cy="1419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32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80" y="71824"/>
            <a:ext cx="7038280" cy="986674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88640" y="79088"/>
            <a:ext cx="2808312" cy="523220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zh-TW" altLang="en-US" sz="2800" spc="150" dirty="0" smtClean="0">
                <a:latin typeface="微軟正黑體" pitchFamily="34" charset="-120"/>
                <a:ea typeface="微軟正黑體" pitchFamily="34" charset="-120"/>
              </a:rPr>
              <a:t>老友記資訊欄</a:t>
            </a:r>
            <a:endParaRPr lang="zh-HK" altLang="en-US" spc="15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571120"/>
              </p:ext>
            </p:extLst>
          </p:nvPr>
        </p:nvGraphicFramePr>
        <p:xfrm>
          <a:off x="116632" y="602308"/>
          <a:ext cx="6669360" cy="907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" name="Acrobat Document" r:id="rId5" imgW="6415848" imgH="9075420" progId="AcroExch.Document.7">
                  <p:embed/>
                </p:oleObj>
              </mc:Choice>
              <mc:Fallback>
                <p:oleObj name="Acrobat Document" r:id="rId5" imgW="6415848" imgH="907542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6632" y="602308"/>
                        <a:ext cx="6669360" cy="9075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858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200472"/>
            <a:ext cx="6624736" cy="9577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 descr="C:\Users\SSPDC\AppData\Local\Microsoft\Windows\Temporary Internet Files\Content.IE5\38Y537QT\MC90043257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969">
            <a:off x="858913" y="6570198"/>
            <a:ext cx="5622087" cy="307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32656" y="1568624"/>
            <a:ext cx="61926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如對本中心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服務有任何意見或建，可即時向當值職員提出或聯絡下列負責人。你的意見有助我們持續改善，提昇服務質數，令服務達至臻善，多謝支持。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000" b="1" dirty="0">
              <a:latin typeface="細明體" pitchFamily="49" charset="-120"/>
              <a:ea typeface="細明體" pitchFamily="49" charset="-120"/>
            </a:endParaRPr>
          </a:p>
          <a:p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歡迎透過以下途徑向我們提出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: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355091"/>
              </p:ext>
            </p:extLst>
          </p:nvPr>
        </p:nvGraphicFramePr>
        <p:xfrm>
          <a:off x="368660" y="3296816"/>
          <a:ext cx="6120679" cy="2630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95"/>
                <a:gridCol w="2536282"/>
                <a:gridCol w="2720302"/>
              </a:tblGrid>
              <a:tr h="594360">
                <a:tc>
                  <a:txBody>
                    <a:bodyPr/>
                    <a:lstStyle/>
                    <a:p>
                      <a:r>
                        <a:rPr lang="zh-TW" altLang="en-US" sz="1600" b="1" dirty="0" smtClean="0"/>
                        <a:t>負責人 </a:t>
                      </a:r>
                      <a:r>
                        <a:rPr lang="en-US" altLang="zh-TW" sz="1600" b="1" dirty="0" smtClean="0"/>
                        <a:t>:</a:t>
                      </a:r>
                      <a:endParaRPr lang="zh-HK" altLang="en-US" sz="1600" b="1" dirty="0"/>
                    </a:p>
                  </a:txBody>
                  <a:tcPr marT="49530" marB="4953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 dirty="0" smtClean="0"/>
                        <a:t>譚巧蘭女士</a:t>
                      </a:r>
                      <a:endParaRPr lang="en-US" altLang="zh-TW" sz="1600" b="1" dirty="0" smtClean="0"/>
                    </a:p>
                    <a:p>
                      <a:pPr algn="l"/>
                      <a:r>
                        <a:rPr lang="zh-TW" altLang="en-US" sz="1600" b="1" dirty="0" smtClean="0"/>
                        <a:t>中心主任</a:t>
                      </a:r>
                      <a:endParaRPr lang="zh-HK" altLang="en-US" sz="1600" b="1" dirty="0"/>
                    </a:p>
                  </a:txBody>
                  <a:tcPr marT="49530" marB="4953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 dirty="0" smtClean="0"/>
                        <a:t>吳秀蘭女士</a:t>
                      </a:r>
                      <a:endParaRPr lang="en-US" altLang="zh-TW" sz="1600" b="1" dirty="0" smtClean="0"/>
                    </a:p>
                    <a:p>
                      <a:pPr algn="l"/>
                      <a:r>
                        <a:rPr lang="zh-TW" altLang="en-US" sz="1600" b="1" dirty="0" smtClean="0"/>
                        <a:t>助理社會服務總幹事</a:t>
                      </a:r>
                      <a:r>
                        <a:rPr lang="en-US" altLang="zh-TW" sz="1600" b="1" dirty="0" smtClean="0"/>
                        <a:t/>
                      </a:r>
                      <a:br>
                        <a:rPr lang="en-US" altLang="zh-TW" sz="1600" b="1" dirty="0" smtClean="0"/>
                      </a:br>
                      <a:r>
                        <a:rPr lang="en-US" altLang="zh-TW" sz="1600" b="1" dirty="0" smtClean="0"/>
                        <a:t>(</a:t>
                      </a:r>
                      <a:r>
                        <a:rPr lang="zh-TW" altLang="en-US" sz="1600" b="1" dirty="0" smtClean="0"/>
                        <a:t>安老服務</a:t>
                      </a:r>
                      <a:r>
                        <a:rPr lang="en-US" altLang="zh-TW" sz="1600" b="1" dirty="0" smtClean="0"/>
                        <a:t>)</a:t>
                      </a:r>
                      <a:endParaRPr lang="zh-HK" altLang="en-US" sz="1600" b="1" dirty="0"/>
                    </a:p>
                  </a:txBody>
                  <a:tcPr marT="49530" marB="4953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4360">
                <a:tc>
                  <a:txBody>
                    <a:bodyPr/>
                    <a:lstStyle/>
                    <a:p>
                      <a:r>
                        <a:rPr lang="zh-TW" altLang="en-US" sz="1600" b="1" dirty="0" smtClean="0"/>
                        <a:t>地址     </a:t>
                      </a:r>
                      <a:r>
                        <a:rPr lang="en-US" altLang="zh-TW" sz="1600" b="1" dirty="0" smtClean="0"/>
                        <a:t>:</a:t>
                      </a:r>
                      <a:endParaRPr lang="zh-HK" altLang="en-US" sz="1600" b="1" dirty="0"/>
                    </a:p>
                  </a:txBody>
                  <a:tcPr marT="49530" marB="4953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 dirty="0" smtClean="0"/>
                        <a:t>深水埗白田邨</a:t>
                      </a:r>
                      <a:r>
                        <a:rPr lang="en-US" altLang="zh-TW" sz="1600" b="1" dirty="0" smtClean="0"/>
                        <a:t>13</a:t>
                      </a:r>
                      <a:r>
                        <a:rPr lang="zh-TW" altLang="en-US" sz="1600" b="1" dirty="0" smtClean="0"/>
                        <a:t>座地下</a:t>
                      </a:r>
                      <a:endParaRPr lang="en-US" altLang="zh-TW" sz="1600" b="1" dirty="0" smtClean="0"/>
                    </a:p>
                    <a:p>
                      <a:pPr algn="l"/>
                      <a:r>
                        <a:rPr lang="en-US" altLang="zh-TW" sz="1600" b="1" dirty="0" smtClean="0"/>
                        <a:t>19</a:t>
                      </a:r>
                      <a:r>
                        <a:rPr lang="zh-TW" altLang="en-US" sz="1600" b="1" dirty="0" smtClean="0"/>
                        <a:t>至</a:t>
                      </a:r>
                      <a:r>
                        <a:rPr lang="en-US" altLang="zh-TW" sz="1600" b="1" dirty="0" smtClean="0"/>
                        <a:t>27</a:t>
                      </a:r>
                      <a:r>
                        <a:rPr lang="zh-TW" altLang="en-US" sz="1600" b="1" dirty="0" smtClean="0"/>
                        <a:t>號</a:t>
                      </a:r>
                      <a:endParaRPr lang="zh-HK" altLang="en-US" sz="1600" b="1" dirty="0"/>
                    </a:p>
                  </a:txBody>
                  <a:tcPr marT="49530" marB="4953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 dirty="0" smtClean="0"/>
                        <a:t>香港銅鑼灣禮頓道</a:t>
                      </a:r>
                      <a:r>
                        <a:rPr lang="en-US" altLang="zh-TW" sz="1600" b="1" dirty="0" smtClean="0"/>
                        <a:t>66</a:t>
                      </a:r>
                      <a:r>
                        <a:rPr lang="zh-TW" altLang="en-US" sz="1600" b="1" dirty="0" smtClean="0"/>
                        <a:t>號莊啟程大廈</a:t>
                      </a:r>
                      <a:r>
                        <a:rPr lang="en-US" altLang="zh-TW" sz="1600" b="1" dirty="0" smtClean="0"/>
                        <a:t>5</a:t>
                      </a:r>
                      <a:r>
                        <a:rPr lang="zh-TW" altLang="en-US" sz="1600" b="1" dirty="0" smtClean="0"/>
                        <a:t>樓</a:t>
                      </a:r>
                      <a:endParaRPr lang="zh-HK" altLang="en-US" sz="1600" b="1" dirty="0"/>
                    </a:p>
                  </a:txBody>
                  <a:tcPr marT="49530" marB="4953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1743">
                <a:tc>
                  <a:txBody>
                    <a:bodyPr/>
                    <a:lstStyle/>
                    <a:p>
                      <a:r>
                        <a:rPr lang="zh-TW" altLang="en-US" sz="1600" b="1" dirty="0" smtClean="0"/>
                        <a:t>電話     </a:t>
                      </a:r>
                      <a:r>
                        <a:rPr lang="en-US" altLang="zh-TW" sz="1600" b="1" dirty="0" smtClean="0"/>
                        <a:t>:</a:t>
                      </a:r>
                      <a:endParaRPr lang="zh-HK" altLang="en-US" sz="1600" b="1" dirty="0"/>
                    </a:p>
                  </a:txBody>
                  <a:tcPr marT="49530" marB="4953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1" dirty="0" smtClean="0"/>
                        <a:t>2779</a:t>
                      </a:r>
                      <a:r>
                        <a:rPr lang="zh-TW" altLang="en-US" sz="1600" b="1" dirty="0" smtClean="0"/>
                        <a:t> </a:t>
                      </a:r>
                      <a:r>
                        <a:rPr lang="en-US" altLang="zh-TW" sz="1600" b="1" dirty="0" smtClean="0"/>
                        <a:t>4418/2779</a:t>
                      </a:r>
                      <a:r>
                        <a:rPr lang="zh-TW" altLang="en-US" sz="1600" b="1" dirty="0" smtClean="0"/>
                        <a:t> </a:t>
                      </a:r>
                      <a:r>
                        <a:rPr lang="en-US" altLang="zh-TW" sz="1600" b="1" dirty="0" smtClean="0"/>
                        <a:t>4428</a:t>
                      </a:r>
                      <a:endParaRPr lang="zh-HK" altLang="en-US" sz="1600" b="1" dirty="0"/>
                    </a:p>
                  </a:txBody>
                  <a:tcPr marT="49530" marB="4953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1" dirty="0" smtClean="0"/>
                        <a:t>2277</a:t>
                      </a:r>
                      <a:r>
                        <a:rPr lang="zh-TW" altLang="en-US" sz="1600" b="1" baseline="0" dirty="0" smtClean="0"/>
                        <a:t> </a:t>
                      </a:r>
                      <a:r>
                        <a:rPr lang="en-US" altLang="zh-TW" sz="1600" b="1" dirty="0" smtClean="0"/>
                        <a:t>8888</a:t>
                      </a:r>
                      <a:endParaRPr lang="zh-HK" altLang="en-US" sz="1600" b="1" dirty="0"/>
                    </a:p>
                  </a:txBody>
                  <a:tcPr marT="49530" marB="4953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1743">
                <a:tc>
                  <a:txBody>
                    <a:bodyPr/>
                    <a:lstStyle/>
                    <a:p>
                      <a:r>
                        <a:rPr lang="zh-TW" altLang="en-US" sz="1600" b="1" dirty="0" smtClean="0"/>
                        <a:t>傳真     </a:t>
                      </a:r>
                      <a:r>
                        <a:rPr lang="en-US" altLang="zh-TW" sz="1600" b="1" dirty="0" smtClean="0"/>
                        <a:t>:</a:t>
                      </a:r>
                      <a:endParaRPr lang="zh-HK" altLang="en-US" sz="1600" b="1" dirty="0"/>
                    </a:p>
                  </a:txBody>
                  <a:tcPr marT="49530" marB="4953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1" dirty="0" smtClean="0"/>
                        <a:t>2779</a:t>
                      </a:r>
                      <a:r>
                        <a:rPr lang="zh-TW" altLang="en-US" sz="1600" b="1" dirty="0" smtClean="0"/>
                        <a:t> </a:t>
                      </a:r>
                      <a:r>
                        <a:rPr lang="en-US" altLang="zh-TW" sz="1600" b="1" dirty="0" smtClean="0"/>
                        <a:t>4438</a:t>
                      </a:r>
                      <a:endParaRPr lang="zh-HK" altLang="en-US" sz="1600" b="1" dirty="0"/>
                    </a:p>
                  </a:txBody>
                  <a:tcPr marT="49530" marB="4953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1" dirty="0" smtClean="0"/>
                        <a:t>2890</a:t>
                      </a:r>
                      <a:r>
                        <a:rPr lang="zh-TW" altLang="en-US" sz="1600" b="1" dirty="0" smtClean="0"/>
                        <a:t> </a:t>
                      </a:r>
                      <a:r>
                        <a:rPr lang="en-US" altLang="zh-TW" sz="1600" b="1" dirty="0" smtClean="0"/>
                        <a:t>2097</a:t>
                      </a:r>
                      <a:endParaRPr lang="zh-HK" altLang="en-US" sz="1600" b="1" dirty="0"/>
                    </a:p>
                  </a:txBody>
                  <a:tcPr marT="49530" marB="4953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1743">
                <a:tc>
                  <a:txBody>
                    <a:bodyPr/>
                    <a:lstStyle/>
                    <a:p>
                      <a:r>
                        <a:rPr lang="zh-TW" altLang="en-US" sz="1600" b="1" dirty="0" smtClean="0"/>
                        <a:t>電郵     </a:t>
                      </a:r>
                      <a:r>
                        <a:rPr lang="en-US" altLang="zh-TW" sz="1600" b="1" dirty="0" smtClean="0"/>
                        <a:t>:</a:t>
                      </a:r>
                      <a:endParaRPr lang="zh-HK" altLang="en-US" sz="1600" b="1" dirty="0"/>
                    </a:p>
                  </a:txBody>
                  <a:tcPr marT="49530" marB="4953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HK" sz="1300" b="1" dirty="0" smtClean="0"/>
                        <a:t>shamshuipo@poleungkuk.org.hk</a:t>
                      </a:r>
                      <a:endParaRPr lang="zh-HK" altLang="en-US" sz="1300" b="1" dirty="0"/>
                    </a:p>
                  </a:txBody>
                  <a:tcPr marT="49530" marB="4953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HK" sz="1300" b="1" dirty="0" smtClean="0"/>
                        <a:t>Soc.admin@poleungkuk.org.hk</a:t>
                      </a:r>
                      <a:endParaRPr lang="zh-HK" altLang="en-US" sz="1300" b="1" dirty="0"/>
                    </a:p>
                  </a:txBody>
                  <a:tcPr marT="49530" marB="4953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 rot="21260723">
            <a:off x="2573105" y="8498764"/>
            <a:ext cx="317263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500" b="1" dirty="0"/>
              <a:t>深水埗白田邨</a:t>
            </a:r>
            <a:r>
              <a:rPr lang="en-US" altLang="zh-TW" sz="1500" b="1" dirty="0"/>
              <a:t>13</a:t>
            </a:r>
            <a:r>
              <a:rPr lang="zh-TW" altLang="en-US" sz="1500" b="1" dirty="0"/>
              <a:t>座</a:t>
            </a:r>
            <a:r>
              <a:rPr lang="zh-TW" altLang="en-US" sz="1500" b="1" dirty="0" smtClean="0"/>
              <a:t>地下</a:t>
            </a:r>
            <a:r>
              <a:rPr lang="en-US" altLang="zh-TW" sz="1500" b="1" dirty="0" smtClean="0"/>
              <a:t>19</a:t>
            </a:r>
            <a:r>
              <a:rPr lang="zh-TW" altLang="en-US" sz="1500" b="1" dirty="0"/>
              <a:t>至</a:t>
            </a:r>
            <a:r>
              <a:rPr lang="en-US" altLang="zh-TW" sz="1500" b="1" dirty="0"/>
              <a:t>27</a:t>
            </a:r>
            <a:r>
              <a:rPr lang="zh-TW" altLang="en-US" sz="1500" b="1" dirty="0"/>
              <a:t>號</a:t>
            </a:r>
            <a:endParaRPr lang="zh-HK" altLang="en-US" sz="1500" b="1" dirty="0"/>
          </a:p>
        </p:txBody>
      </p:sp>
      <p:sp>
        <p:nvSpPr>
          <p:cNvPr id="6" name="文字方塊 5"/>
          <p:cNvSpPr txBox="1"/>
          <p:nvPr/>
        </p:nvSpPr>
        <p:spPr>
          <a:xfrm rot="21263858">
            <a:off x="2679608" y="8199066"/>
            <a:ext cx="2530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/>
              <a:t>深水埗長者日間護理中心</a:t>
            </a:r>
            <a:endParaRPr lang="zh-HK" altLang="en-US" sz="1600" b="1" dirty="0"/>
          </a:p>
        </p:txBody>
      </p:sp>
      <p:sp>
        <p:nvSpPr>
          <p:cNvPr id="8" name="矩形 7"/>
          <p:cNvSpPr/>
          <p:nvPr/>
        </p:nvSpPr>
        <p:spPr>
          <a:xfrm rot="21265008">
            <a:off x="506973" y="1101877"/>
            <a:ext cx="3005951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zh-TW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開心自由講</a:t>
            </a:r>
            <a:endParaRPr lang="zh-HK" alt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50600" y="6067859"/>
            <a:ext cx="3210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/>
              <a:t>督印人：譚巧蘭               校對：朱瑞英</a:t>
            </a:r>
            <a:endParaRPr lang="zh-HK" altLang="en-US" b="1" dirty="0"/>
          </a:p>
        </p:txBody>
      </p:sp>
    </p:spTree>
    <p:extLst>
      <p:ext uri="{BB962C8B-B14F-4D97-AF65-F5344CB8AC3E}">
        <p14:creationId xmlns:p14="http://schemas.microsoft.com/office/powerpoint/2010/main" val="246709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64" y="2739808"/>
            <a:ext cx="2722613" cy="3074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21" y="4367771"/>
            <a:ext cx="892086" cy="1039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4000"/>
                    </a14:imgEffect>
                    <a14:imgEffect>
                      <a14:brightnessContrast bright="5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7" y="6825208"/>
            <a:ext cx="979749" cy="882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 rot="21124616">
            <a:off x="1359000" y="5145683"/>
            <a:ext cx="6676789" cy="726906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>
                <a:solidFill>
                  <a:srgbClr val="990099"/>
                </a:solidFill>
                <a:latin typeface="標楷體" pitchFamily="65" charset="-120"/>
                <a:ea typeface="標楷體" pitchFamily="65" charset="-120"/>
              </a:rPr>
              <a:t>實習社工快訊</a:t>
            </a:r>
            <a:endParaRPr lang="zh-HK" altLang="en-US" dirty="0">
              <a:solidFill>
                <a:srgbClr val="990099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94410" y="5817096"/>
            <a:ext cx="26149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 smtClean="0"/>
              <a:t>        大家</a:t>
            </a:r>
            <a:r>
              <a:rPr lang="zh-TW" altLang="en-US" sz="1600" b="1" dirty="0"/>
              <a:t>好</a:t>
            </a:r>
            <a:r>
              <a:rPr lang="en-US" altLang="zh-TW" sz="1600" b="1" dirty="0"/>
              <a:t>! </a:t>
            </a:r>
            <a:r>
              <a:rPr lang="zh-TW" altLang="en-US" sz="1600" b="1" dirty="0"/>
              <a:t>我係實習社工陳飛龍，可以叫我陳先生或</a:t>
            </a:r>
            <a:r>
              <a:rPr lang="en-US" altLang="zh-TW" sz="1600" b="1" dirty="0"/>
              <a:t>IVAN </a:t>
            </a:r>
            <a:r>
              <a:rPr lang="zh-TW" altLang="en-US" sz="1600" b="1" dirty="0"/>
              <a:t>都得</a:t>
            </a:r>
            <a:r>
              <a:rPr lang="en-US" altLang="zh-TW" sz="1600" b="1" dirty="0" smtClean="0"/>
              <a:t>!</a:t>
            </a:r>
            <a:r>
              <a:rPr lang="zh-TW" altLang="en-US" sz="1600" b="1" dirty="0" smtClean="0"/>
              <a:t>現就讀</a:t>
            </a:r>
            <a:r>
              <a:rPr lang="zh-TW" altLang="en-US" sz="1600" b="1" dirty="0"/>
              <a:t>香港理工</a:t>
            </a:r>
            <a:r>
              <a:rPr lang="zh-TW" altLang="en-US" sz="1600" b="1" dirty="0" smtClean="0"/>
              <a:t>大學社工系學士三年級的學生。</a:t>
            </a:r>
            <a:r>
              <a:rPr lang="zh-TW" altLang="en-US" sz="1600" b="1" dirty="0"/>
              <a:t>好</a:t>
            </a:r>
            <a:r>
              <a:rPr lang="zh-TW" altLang="en-US" sz="1600" b="1" dirty="0" smtClean="0"/>
              <a:t>開心我</a:t>
            </a:r>
            <a:r>
              <a:rPr lang="zh-TW" altLang="en-US" sz="1600" b="1" dirty="0"/>
              <a:t>會在</a:t>
            </a:r>
            <a:r>
              <a:rPr lang="en-US" altLang="zh-TW" sz="1600" b="1" dirty="0"/>
              <a:t>6</a:t>
            </a:r>
            <a:r>
              <a:rPr lang="zh-TW" altLang="en-US" sz="1600" b="1" dirty="0"/>
              <a:t>月</a:t>
            </a:r>
            <a:r>
              <a:rPr lang="en-US" altLang="zh-TW" sz="1600" b="1" dirty="0" smtClean="0"/>
              <a:t>10</a:t>
            </a:r>
            <a:r>
              <a:rPr lang="zh-TW" altLang="en-US" sz="1600" b="1" dirty="0"/>
              <a:t>日</a:t>
            </a:r>
            <a:r>
              <a:rPr lang="zh-TW" altLang="en-US" sz="1600" b="1" dirty="0" smtClean="0"/>
              <a:t>至</a:t>
            </a:r>
            <a:r>
              <a:rPr lang="en-US" altLang="zh-TW" sz="1600" b="1" dirty="0"/>
              <a:t>8</a:t>
            </a:r>
            <a:r>
              <a:rPr lang="zh-TW" altLang="en-US" sz="1600" b="1" dirty="0" smtClean="0"/>
              <a:t>月</a:t>
            </a:r>
            <a:r>
              <a:rPr lang="en-US" altLang="zh-TW" sz="1600" b="1" dirty="0" smtClean="0"/>
              <a:t>16</a:t>
            </a:r>
            <a:r>
              <a:rPr lang="zh-TW" altLang="en-US" sz="1600" b="1" dirty="0"/>
              <a:t>日</a:t>
            </a:r>
            <a:r>
              <a:rPr lang="zh-TW" altLang="en-US" sz="1600" b="1" dirty="0" smtClean="0"/>
              <a:t>在中心舉辦</a:t>
            </a:r>
            <a:r>
              <a:rPr lang="zh-TW" altLang="en-US" sz="1600" b="1" dirty="0"/>
              <a:t>小組活動</a:t>
            </a:r>
            <a:r>
              <a:rPr lang="zh-TW" altLang="en-US" sz="1600" b="1" dirty="0" smtClean="0"/>
              <a:t>及</a:t>
            </a:r>
            <a:r>
              <a:rPr lang="zh-TW" altLang="en-US" sz="1600" b="1" dirty="0"/>
              <a:t>個案工作</a:t>
            </a:r>
            <a:r>
              <a:rPr lang="zh-TW" altLang="en-US" sz="1600" b="1" dirty="0" smtClean="0"/>
              <a:t>，</a:t>
            </a:r>
            <a:r>
              <a:rPr lang="zh-TW" altLang="en-US" sz="1600" b="1" dirty="0"/>
              <a:t>同大家一齊過</a:t>
            </a:r>
            <a:r>
              <a:rPr lang="zh-TW" altLang="en-US" sz="1600" b="1" dirty="0" smtClean="0"/>
              <a:t>暑假，</a:t>
            </a:r>
            <a:endParaRPr lang="en-US" altLang="zh-TW" sz="1600" b="1" dirty="0" smtClean="0"/>
          </a:p>
          <a:p>
            <a:pPr>
              <a:lnSpc>
                <a:spcPct val="150000"/>
              </a:lnSpc>
            </a:pPr>
            <a:r>
              <a:rPr lang="zh-TW" altLang="en-US" sz="1600" b="1" dirty="0" smtClean="0"/>
              <a:t>期待認識大家。</a:t>
            </a:r>
            <a:endParaRPr lang="zh-TW" altLang="en-US" sz="1600" b="1" dirty="0"/>
          </a:p>
        </p:txBody>
      </p:sp>
      <p:sp>
        <p:nvSpPr>
          <p:cNvPr id="11" name="矩形 10"/>
          <p:cNvSpPr/>
          <p:nvPr/>
        </p:nvSpPr>
        <p:spPr>
          <a:xfrm>
            <a:off x="707570" y="6329295"/>
            <a:ext cx="29868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 smtClean="0"/>
              <a:t>         大家</a:t>
            </a:r>
            <a:r>
              <a:rPr lang="zh-TW" altLang="en-US" sz="1600" b="1" dirty="0"/>
              <a:t>好！我係莫英麗，大家可以叫</a:t>
            </a:r>
            <a:r>
              <a:rPr lang="zh-TW" altLang="en-US" sz="1600" b="1" dirty="0" smtClean="0"/>
              <a:t>我莫</a:t>
            </a:r>
            <a:r>
              <a:rPr lang="zh-TW" altLang="en-US" sz="1600" b="1" dirty="0"/>
              <a:t>姑娘！我係理工大學</a:t>
            </a:r>
            <a:r>
              <a:rPr lang="zh-TW" altLang="en-US" sz="1600" b="1" dirty="0" smtClean="0"/>
              <a:t>社工系二</a:t>
            </a:r>
            <a:r>
              <a:rPr lang="zh-TW" altLang="en-US" sz="1600" b="1" dirty="0"/>
              <a:t>年級</a:t>
            </a:r>
            <a:r>
              <a:rPr lang="zh-TW" altLang="en-US" sz="1600" b="1" dirty="0" smtClean="0"/>
              <a:t>的學生，</a:t>
            </a:r>
            <a:r>
              <a:rPr lang="zh-TW" altLang="en-US" sz="1600" b="1" dirty="0"/>
              <a:t>好開心會在六月至八月加入</a:t>
            </a:r>
            <a:r>
              <a:rPr lang="zh-TW" altLang="en-US" sz="1600" b="1" dirty="0" smtClean="0"/>
              <a:t>中心這個大家庭</a:t>
            </a:r>
            <a:r>
              <a:rPr lang="zh-TW" altLang="en-US" sz="1600" b="1" dirty="0"/>
              <a:t>，擔任實習社工。</a:t>
            </a:r>
            <a:br>
              <a:rPr lang="zh-TW" altLang="en-US" sz="1600" b="1" dirty="0"/>
            </a:br>
            <a:r>
              <a:rPr lang="zh-TW" altLang="en-US" sz="1600" b="1" dirty="0" smtClean="0"/>
              <a:t>        我希望</a:t>
            </a:r>
            <a:r>
              <a:rPr lang="zh-TW" altLang="en-US" sz="1600" b="1" dirty="0"/>
              <a:t>可以同大家傾下計同舉辦活動，為大家帶黎歡樂同</a:t>
            </a:r>
            <a:r>
              <a:rPr lang="zh-TW" altLang="en-US" sz="1600" b="1" dirty="0" smtClean="0"/>
              <a:t>笑聲</a:t>
            </a:r>
            <a:r>
              <a:rPr lang="zh-TW" altLang="en-US" sz="1600" b="1" dirty="0"/>
              <a:t>，</a:t>
            </a:r>
            <a:r>
              <a:rPr lang="zh-TW" altLang="en-US" sz="1600" b="1" dirty="0" smtClean="0"/>
              <a:t>請</a:t>
            </a:r>
            <a:r>
              <a:rPr lang="zh-TW" altLang="en-US" sz="1600" b="1" dirty="0"/>
              <a:t>多多指教啊</a:t>
            </a:r>
            <a:r>
              <a:rPr lang="zh-TW" altLang="en-US" sz="1600" b="1" dirty="0" smtClean="0"/>
              <a:t>！</a:t>
            </a:r>
            <a:endParaRPr lang="zh-HK" altLang="en-US" sz="1600" dirty="0"/>
          </a:p>
        </p:txBody>
      </p:sp>
      <p:sp>
        <p:nvSpPr>
          <p:cNvPr id="15" name="標題 3"/>
          <p:cNvSpPr txBox="1">
            <a:spLocks/>
          </p:cNvSpPr>
          <p:nvPr/>
        </p:nvSpPr>
        <p:spPr>
          <a:xfrm>
            <a:off x="75356" y="9155"/>
            <a:ext cx="6594004" cy="830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i="1" dirty="0" smtClean="0">
                <a:solidFill>
                  <a:srgbClr val="990099"/>
                </a:solidFill>
                <a:latin typeface="標楷體" pitchFamily="65" charset="-120"/>
                <a:ea typeface="標楷體" pitchFamily="65" charset="-120"/>
              </a:rPr>
              <a:t>新到職社工</a:t>
            </a:r>
            <a:endParaRPr lang="zh-HK" altLang="en-US" i="1" dirty="0">
              <a:solidFill>
                <a:srgbClr val="990099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Picture 3" descr="C:\scan\doc01264720130523155421_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1" y="5686952"/>
            <a:ext cx="1104151" cy="1284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scan\doc01264420130523153227_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49" y="8466059"/>
            <a:ext cx="1052553" cy="1287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034" y="9109915"/>
            <a:ext cx="878439" cy="796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575201" y="1101781"/>
            <a:ext cx="2815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 smtClean="0"/>
              <a:t>         </a:t>
            </a:r>
            <a:r>
              <a:rPr lang="zh-TW" altLang="zh-HK" sz="1600" b="1" dirty="0" smtClean="0"/>
              <a:t>我</a:t>
            </a:r>
            <a:r>
              <a:rPr lang="zh-TW" altLang="zh-HK" sz="1600" b="1" dirty="0"/>
              <a:t>是社工朱瑞英姑娘</a:t>
            </a:r>
            <a:r>
              <a:rPr lang="zh-TW" altLang="zh-HK" sz="1600" b="1" dirty="0" smtClean="0"/>
              <a:t>，</a:t>
            </a:r>
            <a:r>
              <a:rPr lang="zh-TW" altLang="en-US" sz="1600" b="1" dirty="0" smtClean="0"/>
              <a:t>  </a:t>
            </a:r>
            <a:endParaRPr lang="en-US" altLang="zh-TW" sz="1600" b="1" dirty="0" smtClean="0"/>
          </a:p>
          <a:p>
            <a:pPr>
              <a:lnSpc>
                <a:spcPct val="150000"/>
              </a:lnSpc>
            </a:pPr>
            <a:r>
              <a:rPr lang="zh-TW" altLang="en-US" sz="1600" b="1" dirty="0"/>
              <a:t> </a:t>
            </a:r>
            <a:r>
              <a:rPr lang="zh-TW" altLang="en-US" sz="1600" b="1" dirty="0" smtClean="0"/>
              <a:t>     </a:t>
            </a:r>
            <a:r>
              <a:rPr lang="zh-TW" altLang="zh-HK" sz="1600" b="1" dirty="0" smtClean="0"/>
              <a:t>我</a:t>
            </a:r>
            <a:r>
              <a:rPr lang="zh-TW" altLang="zh-HK" sz="1600" b="1" dirty="0"/>
              <a:t>喜歡與人聊天大笑、平日喜歡周圍遊及尋找美味的食店；我相信天生我才必</a:t>
            </a:r>
            <a:r>
              <a:rPr lang="zh-TW" altLang="zh-HK" sz="1600" b="1" dirty="0" smtClean="0"/>
              <a:t>有用</a:t>
            </a:r>
            <a:r>
              <a:rPr lang="zh-TW" altLang="en-US" sz="1600" b="1" dirty="0" smtClean="0"/>
              <a:t>，</a:t>
            </a:r>
            <a:r>
              <a:rPr lang="zh-TW" altLang="zh-HK" sz="1600" b="1" dirty="0" smtClean="0"/>
              <a:t>只要</a:t>
            </a:r>
            <a:r>
              <a:rPr lang="zh-TW" altLang="zh-HK" sz="1600" b="1" dirty="0"/>
              <a:t>我們找對了地方學習或工作，我們必定有所發揮。我相信人生要有正面的思想，只要用點心思加上努力，</a:t>
            </a:r>
            <a:r>
              <a:rPr lang="zh-TW" altLang="zh-HK" sz="1600" b="1" dirty="0" smtClean="0"/>
              <a:t>凡</a:t>
            </a:r>
            <a:r>
              <a:rPr lang="zh-TW" altLang="en-US" sz="1600" b="1" dirty="0" smtClean="0"/>
              <a:t>事</a:t>
            </a:r>
            <a:r>
              <a:rPr lang="zh-TW" altLang="zh-HK" sz="1600" b="1" dirty="0" smtClean="0"/>
              <a:t>一定</a:t>
            </a:r>
            <a:r>
              <a:rPr lang="zh-TW" altLang="zh-HK" sz="1600" b="1" dirty="0"/>
              <a:t>會成功，祝福你！</a:t>
            </a:r>
            <a:endParaRPr lang="zh-HK" altLang="en-US" sz="16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883"/>
            <a:ext cx="984694" cy="1267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92" y="5961112"/>
            <a:ext cx="209292" cy="3744416"/>
          </a:xfrm>
          <a:prstGeom prst="rect">
            <a:avLst/>
          </a:prstGeom>
        </p:spPr>
      </p:pic>
      <p:sp>
        <p:nvSpPr>
          <p:cNvPr id="16" name="標題 3"/>
          <p:cNvSpPr txBox="1">
            <a:spLocks/>
          </p:cNvSpPr>
          <p:nvPr/>
        </p:nvSpPr>
        <p:spPr>
          <a:xfrm rot="859685">
            <a:off x="4033584" y="353679"/>
            <a:ext cx="2888704" cy="830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i="1" smtClean="0">
                <a:solidFill>
                  <a:srgbClr val="990099"/>
                </a:solidFill>
                <a:latin typeface="標楷體" pitchFamily="65" charset="-120"/>
                <a:ea typeface="標楷體" pitchFamily="65" charset="-120"/>
              </a:rPr>
              <a:t>明日之星</a:t>
            </a:r>
            <a:endParaRPr lang="zh-HK" altLang="en-US" i="1" dirty="0">
              <a:solidFill>
                <a:srgbClr val="990099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534691" y="1057229"/>
            <a:ext cx="26806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 smtClean="0"/>
              <a:t>         </a:t>
            </a:r>
            <a:r>
              <a:rPr lang="zh-TW" altLang="en-US" sz="1600" b="1" dirty="0" smtClean="0"/>
              <a:t>中心護士文姑娘於</a:t>
            </a:r>
            <a:r>
              <a:rPr lang="en-US" altLang="zh-TW" sz="1600" b="1" dirty="0" smtClean="0"/>
              <a:t>5</a:t>
            </a:r>
            <a:r>
              <a:rPr lang="zh-TW" altLang="en-US" sz="1600" b="1" dirty="0" smtClean="0"/>
              <a:t>月誕下可愛囡囡，</a:t>
            </a:r>
            <a:r>
              <a:rPr lang="en-US" altLang="zh-TW" sz="1600" b="1" dirty="0" smtClean="0"/>
              <a:t>BB</a:t>
            </a:r>
            <a:r>
              <a:rPr lang="zh-TW" altLang="en-US" sz="1600" b="1" dirty="0" smtClean="0"/>
              <a:t>重</a:t>
            </a:r>
            <a:r>
              <a:rPr lang="en-US" altLang="zh-TW" sz="1600" b="1" dirty="0" smtClean="0"/>
              <a:t>7</a:t>
            </a:r>
            <a:r>
              <a:rPr lang="zh-TW" altLang="en-US" sz="1600" b="1" dirty="0" smtClean="0"/>
              <a:t>磅多。</a:t>
            </a:r>
            <a:endParaRPr lang="en-US" altLang="zh-TW" sz="1600" b="1" dirty="0" smtClean="0"/>
          </a:p>
          <a:p>
            <a:pPr algn="ctr">
              <a:lnSpc>
                <a:spcPct val="150000"/>
              </a:lnSpc>
            </a:pPr>
            <a:r>
              <a:rPr lang="zh-TW" altLang="en-US" sz="1600" b="1" dirty="0" smtClean="0"/>
              <a:t>祝：文姑娘</a:t>
            </a:r>
            <a:endParaRPr lang="en-US" altLang="zh-TW" sz="1600" b="1" dirty="0" smtClean="0"/>
          </a:p>
          <a:p>
            <a:pPr algn="ctr">
              <a:lnSpc>
                <a:spcPct val="150000"/>
              </a:lnSpc>
            </a:pPr>
            <a:r>
              <a:rPr lang="zh-TW" altLang="en-US" sz="1600" b="1" dirty="0"/>
              <a:t> </a:t>
            </a:r>
            <a:r>
              <a:rPr lang="zh-TW" altLang="en-US" sz="1600" b="1" dirty="0" smtClean="0"/>
              <a:t>       家庭幸福、</a:t>
            </a:r>
            <a:endParaRPr lang="en-US" altLang="zh-TW" sz="1600" b="1" dirty="0" smtClean="0"/>
          </a:p>
          <a:p>
            <a:pPr algn="ctr">
              <a:lnSpc>
                <a:spcPct val="150000"/>
              </a:lnSpc>
            </a:pPr>
            <a:r>
              <a:rPr lang="zh-TW" altLang="en-US" sz="1600" b="1" dirty="0"/>
              <a:t> </a:t>
            </a:r>
            <a:r>
              <a:rPr lang="zh-TW" altLang="en-US" sz="1600" b="1" dirty="0" smtClean="0"/>
              <a:t>         </a:t>
            </a:r>
            <a:r>
              <a:rPr lang="en-US" altLang="zh-TW" sz="1600" b="1" dirty="0" smtClean="0"/>
              <a:t>BB</a:t>
            </a:r>
            <a:r>
              <a:rPr lang="zh-TW" altLang="en-US" sz="1600" b="1" dirty="0" smtClean="0"/>
              <a:t>聰明伶俐</a:t>
            </a:r>
            <a:r>
              <a:rPr lang="en-US" altLang="zh-TW" sz="1600" b="1" dirty="0" smtClean="0"/>
              <a:t>﹗</a:t>
            </a:r>
          </a:p>
          <a:p>
            <a:pPr>
              <a:lnSpc>
                <a:spcPct val="150000"/>
              </a:lnSpc>
            </a:pPr>
            <a:endParaRPr lang="zh-HK" altLang="en-US" sz="1600" b="1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225" y="3368824"/>
            <a:ext cx="2062136" cy="1546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2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0167" y="5393367"/>
            <a:ext cx="1883165" cy="7173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/>
          <p:cNvSpPr txBox="1"/>
          <p:nvPr/>
        </p:nvSpPr>
        <p:spPr>
          <a:xfrm>
            <a:off x="1700808" y="386548"/>
            <a:ext cx="3948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HK" sz="2400" u="sng" dirty="0" smtClean="0">
                <a:latin typeface="微軟正黑體" pitchFamily="34" charset="-120"/>
                <a:ea typeface="微軟正黑體" pitchFamily="34" charset="-120"/>
              </a:rPr>
              <a:t>護理專欄</a:t>
            </a:r>
            <a:r>
              <a:rPr lang="en-US" altLang="zh-HK" sz="1400" dirty="0" smtClean="0"/>
              <a:t> </a:t>
            </a:r>
            <a:r>
              <a:rPr lang="en-US" altLang="zh-HK" sz="1600" dirty="0" smtClean="0">
                <a:ea typeface="文鼎粗隸" pitchFamily="49" charset="-120"/>
              </a:rPr>
              <a:t>           </a:t>
            </a:r>
            <a:r>
              <a:rPr lang="zh-TW" altLang="en-US" sz="1400" b="1" dirty="0" smtClean="0">
                <a:ea typeface="文鼎粗隸" pitchFamily="49" charset="-120"/>
              </a:rPr>
              <a:t>護士敖姑娘</a:t>
            </a:r>
            <a:r>
              <a:rPr lang="en-US" altLang="zh-HK" sz="1400" b="1" dirty="0" smtClean="0">
                <a:ea typeface="文鼎粗隸" pitchFamily="49" charset="-120"/>
              </a:rPr>
              <a:t>                  </a:t>
            </a:r>
            <a:endParaRPr lang="zh-TW" altLang="zh-HK" sz="1400" b="1" dirty="0">
              <a:ea typeface="文鼎粗隸" pitchFamily="49" charset="-120"/>
            </a:endParaRPr>
          </a:p>
          <a:p>
            <a:pPr algn="r"/>
            <a:r>
              <a:rPr lang="en-US" altLang="zh-HK" sz="1600" dirty="0">
                <a:ea typeface="文鼎粗隸" pitchFamily="49" charset="-120"/>
              </a:rPr>
              <a:t>                                  </a:t>
            </a:r>
            <a:r>
              <a:rPr lang="en-US" altLang="zh-HK" sz="1600" dirty="0" smtClean="0">
                <a:ea typeface="文鼎粗隸" pitchFamily="49" charset="-120"/>
              </a:rPr>
              <a:t/>
            </a:r>
            <a:br>
              <a:rPr lang="en-US" altLang="zh-HK" sz="1600" dirty="0" smtClean="0">
                <a:ea typeface="文鼎粗隸" pitchFamily="49" charset="-120"/>
              </a:rPr>
            </a:br>
            <a:endParaRPr lang="zh-TW" altLang="zh-HK" sz="1600" b="1" dirty="0">
              <a:ea typeface="文鼎粗隸" pitchFamily="49" charset="-120"/>
            </a:endParaRPr>
          </a:p>
        </p:txBody>
      </p:sp>
      <p:pic>
        <p:nvPicPr>
          <p:cNvPr id="3074" name="Picture 2" descr="C:\Users\SSPDC\AppData\Local\Microsoft\Windows\Temporary Internet Files\Content.IE5\83XXB2RE\MC90044607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29" y="99053"/>
            <a:ext cx="917029" cy="152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844824" y="940545"/>
            <a:ext cx="4012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2000" b="1" u="sng" dirty="0">
                <a:latin typeface="+mn-ea"/>
              </a:rPr>
              <a:t>了解甲型禽流感</a:t>
            </a:r>
            <a:r>
              <a:rPr lang="en-US" altLang="zh-HK" sz="2000" b="1" u="sng" dirty="0">
                <a:latin typeface="+mn-ea"/>
              </a:rPr>
              <a:t>(H7N9)</a:t>
            </a:r>
            <a:r>
              <a:rPr lang="zh-TW" altLang="zh-HK" sz="2000" b="1" u="sng" dirty="0">
                <a:latin typeface="+mn-ea"/>
              </a:rPr>
              <a:t>及預防方法</a:t>
            </a:r>
            <a:endParaRPr lang="zh-TW" altLang="zh-HK" sz="2000" b="1" dirty="0">
              <a:latin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6632" y="1628151"/>
            <a:ext cx="6479202" cy="8225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         </a:t>
            </a:r>
            <a:r>
              <a:rPr lang="zh-TW" altLang="zh-HK" sz="2000" dirty="0" smtClean="0"/>
              <a:t>甲</a:t>
            </a:r>
            <a:r>
              <a:rPr lang="zh-TW" altLang="zh-HK" sz="2000" dirty="0"/>
              <a:t>型流感</a:t>
            </a:r>
            <a:r>
              <a:rPr lang="en-US" altLang="zh-HK" sz="2000" dirty="0"/>
              <a:t>(H7N9)</a:t>
            </a:r>
            <a:r>
              <a:rPr lang="zh-TW" altLang="zh-HK" sz="2000" dirty="0"/>
              <a:t>是禽流感的</a:t>
            </a:r>
            <a:r>
              <a:rPr lang="zh-TW" altLang="zh-HK" sz="2000" dirty="0" smtClean="0"/>
              <a:t>一種</a:t>
            </a:r>
            <a:r>
              <a:rPr lang="zh-TW" altLang="en-US" sz="2000" dirty="0" smtClean="0"/>
              <a:t>，</a:t>
            </a:r>
            <a:r>
              <a:rPr lang="zh-TW" altLang="zh-HK" sz="2000" dirty="0" smtClean="0"/>
              <a:t>相信</a:t>
            </a:r>
            <a:r>
              <a:rPr lang="zh-TW" altLang="zh-HK" sz="2000" dirty="0"/>
              <a:t>是人類透過近距離接觸染病的禽鳥或其糞便而受感染。跟其他禽流感</a:t>
            </a:r>
            <a:r>
              <a:rPr lang="zh-TW" altLang="zh-HK" sz="2000" dirty="0" smtClean="0"/>
              <a:t>一</a:t>
            </a:r>
            <a:r>
              <a:rPr lang="zh-TW" altLang="en-US" sz="2000" dirty="0"/>
              <a:t>樣</a:t>
            </a:r>
            <a:r>
              <a:rPr lang="zh-TW" altLang="en-US" sz="2000" dirty="0" smtClean="0"/>
              <a:t>，</a:t>
            </a:r>
            <a:r>
              <a:rPr lang="zh-TW" altLang="zh-HK" sz="2000" dirty="0" smtClean="0"/>
              <a:t>人類</a:t>
            </a:r>
            <a:r>
              <a:rPr lang="zh-TW" altLang="zh-HK" sz="2000" dirty="0"/>
              <a:t>感染</a:t>
            </a:r>
            <a:r>
              <a:rPr lang="en-US" altLang="zh-HK" sz="2000" dirty="0"/>
              <a:t>H7</a:t>
            </a:r>
            <a:r>
              <a:rPr lang="zh-TW" altLang="zh-HK" sz="2000" dirty="0"/>
              <a:t>病毒並不</a:t>
            </a:r>
            <a:r>
              <a:rPr lang="zh-TW" altLang="zh-HK" sz="2000" dirty="0" smtClean="0"/>
              <a:t>常見</a:t>
            </a:r>
            <a:r>
              <a:rPr lang="zh-TW" altLang="en-US" sz="2000" dirty="0" smtClean="0"/>
              <a:t>，</a:t>
            </a:r>
            <a:r>
              <a:rPr lang="zh-TW" altLang="zh-HK" sz="2000" dirty="0" smtClean="0"/>
              <a:t>人類</a:t>
            </a:r>
            <a:r>
              <a:rPr lang="zh-TW" altLang="zh-HK" sz="2000" dirty="0"/>
              <a:t>感染的</a:t>
            </a:r>
            <a:r>
              <a:rPr lang="zh-TW" altLang="zh-HK" sz="2000" dirty="0" smtClean="0"/>
              <a:t>症</a:t>
            </a:r>
            <a:r>
              <a:rPr lang="zh-TW" altLang="en-US" sz="2000" dirty="0" smtClean="0"/>
              <a:t>狀</a:t>
            </a:r>
            <a:r>
              <a:rPr lang="zh-TW" altLang="zh-HK" sz="2000" dirty="0" smtClean="0"/>
              <a:t>包括</a:t>
            </a:r>
            <a:r>
              <a:rPr lang="zh-TW" altLang="zh-HK" sz="2000" dirty="0"/>
              <a:t>結膜炎和</a:t>
            </a:r>
            <a:r>
              <a:rPr lang="en-US" altLang="zh-HK" sz="2000" dirty="0"/>
              <a:t>/</a:t>
            </a:r>
            <a:r>
              <a:rPr lang="zh-TW" altLang="zh-HK" sz="2000" dirty="0"/>
              <a:t>或</a:t>
            </a:r>
            <a:r>
              <a:rPr lang="zh-TW" altLang="zh-HK" sz="2000" dirty="0" smtClean="0"/>
              <a:t>上呼吸道</a:t>
            </a:r>
            <a:r>
              <a:rPr lang="zh-TW" altLang="en-US" sz="2000" dirty="0" smtClean="0"/>
              <a:t>徵狀</a:t>
            </a:r>
            <a:r>
              <a:rPr lang="zh-TW" altLang="zh-HK" sz="2000" dirty="0" smtClean="0"/>
              <a:t>。</a:t>
            </a:r>
            <a:endParaRPr lang="en-US" altLang="zh-TW" sz="2000" dirty="0" smtClean="0"/>
          </a:p>
          <a:p>
            <a:endParaRPr lang="zh-TW" altLang="zh-HK" sz="2000" dirty="0"/>
          </a:p>
          <a:p>
            <a:pPr>
              <a:lnSpc>
                <a:spcPts val="2800"/>
              </a:lnSpc>
            </a:pPr>
            <a:r>
              <a:rPr lang="zh-TW" altLang="en-US" sz="2000" dirty="0" smtClean="0"/>
              <a:t>         </a:t>
            </a:r>
            <a:r>
              <a:rPr lang="zh-TW" altLang="zh-HK" sz="2000" dirty="0" smtClean="0"/>
              <a:t>預防</a:t>
            </a:r>
            <a:r>
              <a:rPr lang="zh-TW" altLang="zh-HK" sz="2000" dirty="0"/>
              <a:t>禽</a:t>
            </a:r>
            <a:r>
              <a:rPr lang="zh-TW" altLang="zh-HK" sz="2000" dirty="0" smtClean="0"/>
              <a:t>流</a:t>
            </a:r>
            <a:r>
              <a:rPr lang="zh-TW" altLang="en-US" sz="2000" dirty="0" smtClean="0"/>
              <a:t>，</a:t>
            </a:r>
            <a:r>
              <a:rPr lang="zh-TW" altLang="zh-HK" sz="2000" dirty="0" smtClean="0"/>
              <a:t>院</a:t>
            </a:r>
            <a:r>
              <a:rPr lang="zh-TW" altLang="zh-HK" sz="2000" dirty="0"/>
              <a:t>友或家人應注意手部衞</a:t>
            </a:r>
            <a:r>
              <a:rPr lang="zh-TW" altLang="zh-HK" sz="2000" dirty="0" smtClean="0"/>
              <a:t>生</a:t>
            </a:r>
            <a:r>
              <a:rPr lang="zh-TW" altLang="en-US" sz="2000" dirty="0" smtClean="0"/>
              <a:t>，</a:t>
            </a:r>
            <a:r>
              <a:rPr lang="zh-TW" altLang="zh-HK" sz="2000" dirty="0" smtClean="0"/>
              <a:t>避免觸摸</a:t>
            </a:r>
            <a:r>
              <a:rPr lang="zh-TW" altLang="en-US" sz="2000" dirty="0" smtClean="0"/>
              <a:t>口</a:t>
            </a:r>
            <a:r>
              <a:rPr lang="zh-TW" altLang="zh-HK" sz="2000" dirty="0" smtClean="0"/>
              <a:t>、</a:t>
            </a:r>
            <a:r>
              <a:rPr lang="zh-TW" altLang="zh-HK" sz="2000" dirty="0"/>
              <a:t>鼻、眼睛。經常用梘液</a:t>
            </a:r>
            <a:r>
              <a:rPr lang="zh-TW" altLang="zh-HK" sz="2000" dirty="0" smtClean="0"/>
              <a:t>洗手</a:t>
            </a:r>
            <a:r>
              <a:rPr lang="zh-TW" altLang="en-US" sz="2000" dirty="0"/>
              <a:t>，</a:t>
            </a:r>
            <a:r>
              <a:rPr lang="zh-TW" altLang="zh-HK" sz="2000" dirty="0" smtClean="0"/>
              <a:t>尤其</a:t>
            </a:r>
            <a:r>
              <a:rPr lang="zh-TW" altLang="zh-HK" sz="2000" dirty="0"/>
              <a:t>處理食物及進食</a:t>
            </a:r>
            <a:r>
              <a:rPr lang="zh-TW" altLang="zh-HK" sz="2000" dirty="0" smtClean="0"/>
              <a:t>前</a:t>
            </a:r>
            <a:r>
              <a:rPr lang="zh-TW" altLang="en-US" sz="2000" dirty="0"/>
              <a:t>，</a:t>
            </a:r>
            <a:r>
              <a:rPr lang="zh-TW" altLang="zh-HK" sz="2000" dirty="0" smtClean="0"/>
              <a:t>如</a:t>
            </a:r>
            <a:r>
              <a:rPr lang="zh-TW" altLang="zh-HK" sz="2000" dirty="0"/>
              <a:t>厠</a:t>
            </a:r>
            <a:r>
              <a:rPr lang="zh-TW" altLang="zh-HK" sz="2000" dirty="0" smtClean="0"/>
              <a:t>後</a:t>
            </a:r>
            <a:r>
              <a:rPr lang="zh-TW" altLang="en-US" sz="2000" dirty="0"/>
              <a:t>，</a:t>
            </a:r>
            <a:r>
              <a:rPr lang="zh-TW" altLang="zh-HK" sz="2000" dirty="0" smtClean="0"/>
              <a:t>咳嗽</a:t>
            </a:r>
            <a:r>
              <a:rPr lang="zh-TW" altLang="zh-HK" sz="2000" dirty="0"/>
              <a:t>或打噴嚔</a:t>
            </a:r>
            <a:r>
              <a:rPr lang="zh-TW" altLang="zh-HK" sz="2000" dirty="0" smtClean="0"/>
              <a:t>後</a:t>
            </a:r>
            <a:r>
              <a:rPr lang="zh-TW" altLang="en-US" sz="2000" dirty="0" smtClean="0"/>
              <a:t>，</a:t>
            </a:r>
            <a:r>
              <a:rPr lang="zh-TW" altLang="zh-HK" sz="2000" dirty="0" smtClean="0"/>
              <a:t>手</a:t>
            </a:r>
            <a:r>
              <a:rPr lang="zh-TW" altLang="zh-HK" sz="2000" dirty="0"/>
              <a:t>被呼吸道分泌物染汚</a:t>
            </a:r>
            <a:r>
              <a:rPr lang="zh-TW" altLang="zh-HK" sz="2000" dirty="0" smtClean="0"/>
              <a:t>時</a:t>
            </a:r>
            <a:r>
              <a:rPr lang="zh-TW" altLang="en-US" sz="2000" dirty="0"/>
              <a:t>，</a:t>
            </a:r>
            <a:r>
              <a:rPr lang="zh-TW" altLang="zh-HK" sz="2000" dirty="0" smtClean="0"/>
              <a:t>此外</a:t>
            </a:r>
            <a:r>
              <a:rPr lang="zh-TW" altLang="en-US" sz="2000" dirty="0"/>
              <a:t>，</a:t>
            </a:r>
            <a:r>
              <a:rPr lang="zh-TW" altLang="zh-HK" sz="2000" dirty="0" smtClean="0"/>
              <a:t>其他</a:t>
            </a:r>
            <a:r>
              <a:rPr lang="zh-TW" altLang="zh-HK" sz="2000" dirty="0"/>
              <a:t>預防措施包括</a:t>
            </a:r>
            <a:r>
              <a:rPr lang="en-US" altLang="zh-HK" sz="2000" dirty="0" smtClean="0"/>
              <a:t>:</a:t>
            </a:r>
            <a:endParaRPr lang="zh-TW" altLang="zh-HK" sz="2000" dirty="0"/>
          </a:p>
          <a:p>
            <a:r>
              <a:rPr lang="en-US" altLang="zh-HK" sz="2000" dirty="0"/>
              <a:t>1.</a:t>
            </a:r>
            <a:r>
              <a:rPr lang="zh-TW" altLang="zh-HK" sz="2000" dirty="0"/>
              <a:t>應避免接觸家禽、雀鳥或其</a:t>
            </a:r>
            <a:r>
              <a:rPr lang="zh-TW" altLang="zh-HK" sz="2000" dirty="0" smtClean="0"/>
              <a:t>糞便</a:t>
            </a:r>
            <a:r>
              <a:rPr lang="zh-TW" altLang="en-US" sz="2000" dirty="0" smtClean="0"/>
              <a:t>，</a:t>
            </a:r>
            <a:r>
              <a:rPr lang="zh-TW" altLang="zh-HK" sz="2000" dirty="0" smtClean="0"/>
              <a:t>因</a:t>
            </a:r>
            <a:r>
              <a:rPr lang="zh-TW" altLang="zh-HK" sz="2000" dirty="0"/>
              <a:t>染病的雀鳥和</a:t>
            </a:r>
            <a:r>
              <a:rPr lang="zh-TW" altLang="zh-HK" sz="2000" dirty="0" smtClean="0"/>
              <a:t>家</a:t>
            </a:r>
            <a:endParaRPr lang="en-US" altLang="zh-TW" sz="2000" dirty="0" smtClean="0"/>
          </a:p>
          <a:p>
            <a:r>
              <a:rPr lang="en-US" altLang="zh-TW" sz="2000" dirty="0"/>
              <a:t> </a:t>
            </a:r>
            <a:r>
              <a:rPr lang="en-US" altLang="zh-TW" sz="2000" dirty="0" smtClean="0"/>
              <a:t>   </a:t>
            </a:r>
            <a:r>
              <a:rPr lang="zh-TW" altLang="zh-HK" sz="2000" dirty="0" smtClean="0"/>
              <a:t>禽</a:t>
            </a:r>
            <a:r>
              <a:rPr lang="zh-TW" altLang="zh-HK" sz="2000" dirty="0"/>
              <a:t>的糞便可能</a:t>
            </a:r>
            <a:r>
              <a:rPr lang="zh-TW" altLang="zh-HK" sz="2000" dirty="0" smtClean="0"/>
              <a:t>帶有</a:t>
            </a:r>
            <a:r>
              <a:rPr lang="zh-TW" altLang="zh-HK" sz="2000" dirty="0"/>
              <a:t>禽流感</a:t>
            </a:r>
            <a:r>
              <a:rPr lang="zh-TW" altLang="zh-HK" sz="2000" dirty="0" smtClean="0"/>
              <a:t>病毒</a:t>
            </a:r>
            <a:r>
              <a:rPr lang="zh-TW" altLang="en-US" sz="2000" dirty="0" smtClean="0"/>
              <a:t>。</a:t>
            </a:r>
            <a:endParaRPr lang="zh-TW" altLang="zh-HK" sz="2000" dirty="0"/>
          </a:p>
          <a:p>
            <a:r>
              <a:rPr lang="en-US" altLang="zh-HK" sz="2000" dirty="0"/>
              <a:t>2.</a:t>
            </a:r>
            <a:r>
              <a:rPr lang="zh-TW" altLang="zh-HK" sz="2000" dirty="0"/>
              <a:t>如曾接觸家禽、雀鳥或其</a:t>
            </a:r>
            <a:r>
              <a:rPr lang="zh-TW" altLang="zh-HK" sz="2000" dirty="0" smtClean="0"/>
              <a:t>糞便</a:t>
            </a:r>
            <a:r>
              <a:rPr lang="zh-TW" altLang="en-US" sz="2000" dirty="0"/>
              <a:t>，</a:t>
            </a:r>
            <a:r>
              <a:rPr lang="zh-TW" altLang="zh-HK" sz="2000" dirty="0" smtClean="0"/>
              <a:t>要</a:t>
            </a:r>
            <a:r>
              <a:rPr lang="zh-TW" altLang="zh-HK" sz="2000" dirty="0"/>
              <a:t>立刻用梘液和</a:t>
            </a:r>
            <a:r>
              <a:rPr lang="zh-TW" altLang="zh-HK" sz="2000" dirty="0" smtClean="0"/>
              <a:t>清水</a:t>
            </a:r>
            <a:endParaRPr lang="en-US" altLang="zh-TW" sz="2000" dirty="0" smtClean="0"/>
          </a:p>
          <a:p>
            <a:r>
              <a:rPr lang="en-US" altLang="zh-TW" sz="2000" dirty="0"/>
              <a:t> </a:t>
            </a:r>
            <a:r>
              <a:rPr lang="en-US" altLang="zh-TW" sz="2000" dirty="0" smtClean="0"/>
              <a:t>  </a:t>
            </a:r>
            <a:r>
              <a:rPr lang="zh-TW" altLang="zh-HK" sz="2000" dirty="0" smtClean="0"/>
              <a:t>徹底洗手</a:t>
            </a:r>
            <a:r>
              <a:rPr lang="zh-TW" altLang="en-US" sz="2000" dirty="0" smtClean="0"/>
              <a:t>。</a:t>
            </a:r>
            <a:endParaRPr lang="zh-TW" altLang="zh-HK" sz="2000" dirty="0"/>
          </a:p>
          <a:p>
            <a:r>
              <a:rPr lang="en-US" altLang="zh-HK" sz="2000" dirty="0"/>
              <a:t>3.</a:t>
            </a:r>
            <a:r>
              <a:rPr lang="zh-TW" altLang="zh-HK" sz="2000" dirty="0"/>
              <a:t>打噴嚔或咳嗽時應掩住ロ</a:t>
            </a:r>
            <a:r>
              <a:rPr lang="zh-TW" altLang="zh-HK" sz="2000" dirty="0" smtClean="0"/>
              <a:t>鼻</a:t>
            </a:r>
            <a:r>
              <a:rPr lang="zh-TW" altLang="en-US" sz="2000" dirty="0"/>
              <a:t>，</a:t>
            </a:r>
            <a:r>
              <a:rPr lang="zh-TW" altLang="zh-HK" sz="2000" dirty="0" smtClean="0"/>
              <a:t>並用</a:t>
            </a:r>
            <a:r>
              <a:rPr lang="zh-TW" altLang="zh-HK" sz="2000" dirty="0"/>
              <a:t>紙巾把痰或</a:t>
            </a:r>
            <a:r>
              <a:rPr lang="zh-TW" altLang="zh-HK" sz="2000" dirty="0" smtClean="0"/>
              <a:t>分泌物</a:t>
            </a:r>
            <a:r>
              <a:rPr lang="en-US" altLang="zh-TW" sz="2000" dirty="0" smtClean="0"/>
              <a:t>  </a:t>
            </a:r>
          </a:p>
          <a:p>
            <a:r>
              <a:rPr lang="en-US" altLang="zh-TW" sz="2000" dirty="0"/>
              <a:t> </a:t>
            </a:r>
            <a:r>
              <a:rPr lang="en-US" altLang="zh-TW" sz="2000" dirty="0" smtClean="0"/>
              <a:t>  </a:t>
            </a:r>
            <a:r>
              <a:rPr lang="zh-TW" altLang="zh-HK" sz="2000" dirty="0" smtClean="0"/>
              <a:t>包</a:t>
            </a:r>
            <a:r>
              <a:rPr lang="zh-TW" altLang="zh-HK" sz="2000" dirty="0"/>
              <a:t>好及妥善棄於有蓋垃圾桶</a:t>
            </a:r>
            <a:r>
              <a:rPr lang="zh-TW" altLang="zh-HK" sz="2000" dirty="0" smtClean="0"/>
              <a:t>内</a:t>
            </a:r>
            <a:r>
              <a:rPr lang="zh-TW" altLang="en-US" sz="2000" dirty="0" smtClean="0"/>
              <a:t>，</a:t>
            </a:r>
            <a:r>
              <a:rPr lang="zh-TW" altLang="zh-HK" sz="2000" dirty="0" smtClean="0"/>
              <a:t>其後</a:t>
            </a:r>
            <a:r>
              <a:rPr lang="zh-TW" altLang="zh-HK" sz="2000" dirty="0"/>
              <a:t>用梘液和清</a:t>
            </a:r>
            <a:r>
              <a:rPr lang="zh-TW" altLang="zh-HK" sz="2000" dirty="0" smtClean="0"/>
              <a:t>水洗</a:t>
            </a:r>
            <a:endParaRPr lang="en-US" altLang="zh-TW" sz="2000" dirty="0" smtClean="0"/>
          </a:p>
          <a:p>
            <a:r>
              <a:rPr lang="en-US" altLang="zh-TW" sz="2000" dirty="0"/>
              <a:t> </a:t>
            </a:r>
            <a:r>
              <a:rPr lang="en-US" altLang="zh-TW" sz="2000" dirty="0" smtClean="0"/>
              <a:t>  </a:t>
            </a:r>
            <a:r>
              <a:rPr lang="zh-TW" altLang="zh-HK" sz="2000" dirty="0" smtClean="0"/>
              <a:t>手</a:t>
            </a:r>
            <a:r>
              <a:rPr lang="zh-TW" altLang="en-US" sz="2000" dirty="0" smtClean="0"/>
              <a:t>。</a:t>
            </a:r>
            <a:endParaRPr lang="zh-TW" altLang="zh-HK" sz="2000" dirty="0"/>
          </a:p>
          <a:p>
            <a:r>
              <a:rPr lang="en-US" altLang="zh-HK" sz="2000" dirty="0"/>
              <a:t>4.</a:t>
            </a:r>
            <a:r>
              <a:rPr lang="zh-TW" altLang="zh-HK" sz="2000" dirty="0"/>
              <a:t>増強身體抵抗力及實踐健康</a:t>
            </a:r>
            <a:r>
              <a:rPr lang="zh-TW" altLang="zh-HK" sz="2000" dirty="0" smtClean="0"/>
              <a:t>生活</a:t>
            </a:r>
            <a:r>
              <a:rPr lang="zh-TW" altLang="en-US" sz="2000" dirty="0" smtClean="0"/>
              <a:t>、</a:t>
            </a:r>
            <a:r>
              <a:rPr lang="zh-TW" altLang="zh-HK" sz="2000" dirty="0" smtClean="0"/>
              <a:t>均衡</a:t>
            </a:r>
            <a:r>
              <a:rPr lang="zh-TW" altLang="zh-HK" sz="2000" dirty="0"/>
              <a:t>飲食、適量</a:t>
            </a:r>
            <a:r>
              <a:rPr lang="zh-TW" altLang="zh-HK" sz="2000" dirty="0" smtClean="0"/>
              <a:t>運</a:t>
            </a:r>
            <a:endParaRPr lang="en-US" altLang="zh-TW" sz="2000" dirty="0" smtClean="0"/>
          </a:p>
          <a:p>
            <a:r>
              <a:rPr lang="en-US" altLang="zh-TW" sz="2000" dirty="0" smtClean="0"/>
              <a:t>    </a:t>
            </a:r>
            <a:r>
              <a:rPr lang="zh-TW" altLang="zh-HK" sz="2000" dirty="0" smtClean="0"/>
              <a:t>動、充足休息</a:t>
            </a:r>
            <a:r>
              <a:rPr lang="zh-TW" altLang="en-US" sz="2000" dirty="0"/>
              <a:t>、</a:t>
            </a:r>
            <a:r>
              <a:rPr lang="zh-TW" altLang="zh-HK" sz="2000" dirty="0" smtClean="0"/>
              <a:t>減輕壓力和避免吸煙</a:t>
            </a:r>
            <a:r>
              <a:rPr lang="zh-TW" altLang="en-US" sz="2000" dirty="0" smtClean="0"/>
              <a:t>，</a:t>
            </a:r>
            <a:r>
              <a:rPr lang="zh-TW" altLang="zh-HK" sz="2000" dirty="0" smtClean="0"/>
              <a:t>都是増</a:t>
            </a:r>
            <a:r>
              <a:rPr lang="zh-TW" altLang="zh-HK" sz="2000" dirty="0"/>
              <a:t>強抵抗</a:t>
            </a:r>
            <a:endParaRPr lang="en-US" altLang="zh-TW" sz="2000" dirty="0" smtClean="0"/>
          </a:p>
          <a:p>
            <a:r>
              <a:rPr lang="zh-TW" altLang="en-US" sz="2000" dirty="0" smtClean="0"/>
              <a:t>    力</a:t>
            </a:r>
            <a:r>
              <a:rPr lang="en-US" altLang="zh-TW" sz="2000" dirty="0" smtClean="0"/>
              <a:t> </a:t>
            </a:r>
            <a:r>
              <a:rPr lang="zh-TW" altLang="zh-HK" sz="2000" dirty="0" smtClean="0"/>
              <a:t>的方法</a:t>
            </a:r>
            <a:r>
              <a:rPr lang="zh-TW" altLang="en-US" sz="2000" dirty="0" smtClean="0"/>
              <a:t>。</a:t>
            </a:r>
            <a:endParaRPr lang="zh-TW" altLang="zh-HK" sz="2000" dirty="0" smtClean="0"/>
          </a:p>
          <a:p>
            <a:r>
              <a:rPr lang="en-US" altLang="zh-HK" sz="2000" dirty="0" smtClean="0"/>
              <a:t>5</a:t>
            </a:r>
            <a:r>
              <a:rPr lang="en-US" altLang="zh-HK" sz="2000" dirty="0"/>
              <a:t>.</a:t>
            </a:r>
            <a:r>
              <a:rPr lang="zh-TW" altLang="zh-HK" sz="2000" dirty="0"/>
              <a:t>進食</a:t>
            </a:r>
            <a:r>
              <a:rPr lang="zh-TW" altLang="zh-HK" sz="2000" dirty="0" smtClean="0"/>
              <a:t>家禽</a:t>
            </a:r>
            <a:r>
              <a:rPr lang="zh-TW" altLang="en-US" sz="2000" dirty="0" smtClean="0"/>
              <a:t>、</a:t>
            </a:r>
            <a:r>
              <a:rPr lang="zh-TW" altLang="zh-HK" sz="2000" dirty="0" smtClean="0"/>
              <a:t>肉類</a:t>
            </a:r>
            <a:r>
              <a:rPr lang="zh-TW" altLang="zh-HK" sz="2000" dirty="0"/>
              <a:t>和蛋前應徹底</a:t>
            </a:r>
            <a:r>
              <a:rPr lang="zh-TW" altLang="zh-HK" sz="2000" dirty="0" smtClean="0"/>
              <a:t>煮熟</a:t>
            </a:r>
            <a:r>
              <a:rPr lang="zh-TW" altLang="en-US" sz="2000" dirty="0" smtClean="0"/>
              <a:t>。</a:t>
            </a:r>
            <a:endParaRPr lang="zh-TW" altLang="zh-HK" sz="2000" dirty="0"/>
          </a:p>
          <a:p>
            <a:r>
              <a:rPr lang="en-US" altLang="zh-HK" sz="2000" dirty="0"/>
              <a:t>6.</a:t>
            </a:r>
            <a:r>
              <a:rPr lang="zh-TW" altLang="zh-HK" sz="2000" dirty="0"/>
              <a:t>保持良好的環境衞</a:t>
            </a:r>
            <a:r>
              <a:rPr lang="zh-TW" altLang="zh-HK" sz="2000" dirty="0" smtClean="0"/>
              <a:t>生</a:t>
            </a:r>
            <a:r>
              <a:rPr lang="zh-TW" altLang="en-US" sz="2000" dirty="0" smtClean="0"/>
              <a:t>，</a:t>
            </a:r>
            <a:r>
              <a:rPr lang="zh-TW" altLang="zh-HK" sz="2000" dirty="0" smtClean="0"/>
              <a:t>確保</a:t>
            </a:r>
            <a:r>
              <a:rPr lang="zh-TW" altLang="zh-HK" sz="2000" dirty="0"/>
              <a:t>室内空氣</a:t>
            </a:r>
            <a:r>
              <a:rPr lang="zh-TW" altLang="zh-HK" sz="2000" dirty="0" smtClean="0"/>
              <a:t>流通</a:t>
            </a:r>
            <a:r>
              <a:rPr lang="zh-TW" altLang="en-US" sz="2000" dirty="0" smtClean="0"/>
              <a:t>。</a:t>
            </a:r>
            <a:endParaRPr lang="zh-TW" altLang="zh-HK" sz="2000" dirty="0"/>
          </a:p>
          <a:p>
            <a:r>
              <a:rPr lang="en-US" altLang="zh-HK" sz="2000" dirty="0"/>
              <a:t>7.</a:t>
            </a:r>
            <a:r>
              <a:rPr lang="zh-TW" altLang="zh-HK" sz="2000" dirty="0"/>
              <a:t>如身體不適</a:t>
            </a:r>
            <a:r>
              <a:rPr lang="en-US" altLang="zh-HK" sz="2000" dirty="0"/>
              <a:t>,</a:t>
            </a:r>
            <a:r>
              <a:rPr lang="zh-TW" altLang="zh-HK" sz="2000" dirty="0"/>
              <a:t>應避免前往人多擠迫、空氣流通情況</a:t>
            </a:r>
            <a:r>
              <a:rPr lang="zh-TW" altLang="zh-HK" sz="2000" dirty="0" smtClean="0"/>
              <a:t>欠</a:t>
            </a:r>
            <a:endParaRPr lang="en-US" altLang="zh-TW" sz="2000" dirty="0" smtClean="0"/>
          </a:p>
          <a:p>
            <a:r>
              <a:rPr lang="en-US" altLang="zh-TW" sz="2000" dirty="0"/>
              <a:t> </a:t>
            </a:r>
            <a:r>
              <a:rPr lang="en-US" altLang="zh-TW" sz="2000" dirty="0" smtClean="0"/>
              <a:t>  </a:t>
            </a:r>
            <a:r>
              <a:rPr lang="zh-TW" altLang="zh-HK" sz="2000" dirty="0" smtClean="0"/>
              <a:t>佳</a:t>
            </a:r>
            <a:r>
              <a:rPr lang="zh-TW" altLang="zh-HK" sz="2000" dirty="0"/>
              <a:t>的公衆</a:t>
            </a:r>
            <a:r>
              <a:rPr lang="zh-TW" altLang="zh-HK" sz="2000" dirty="0" smtClean="0"/>
              <a:t>地方</a:t>
            </a:r>
            <a:r>
              <a:rPr lang="zh-TW" altLang="en-US" sz="2000" dirty="0" smtClean="0"/>
              <a:t>。</a:t>
            </a:r>
            <a:endParaRPr lang="zh-TW" altLang="zh-HK" sz="2000" dirty="0"/>
          </a:p>
          <a:p>
            <a:r>
              <a:rPr lang="en-US" altLang="zh-HK" sz="2000" dirty="0"/>
              <a:t>8.</a:t>
            </a:r>
            <a:r>
              <a:rPr lang="zh-TW" altLang="zh-HK" sz="2000" dirty="0"/>
              <a:t>如出現發燒或呼吸道的</a:t>
            </a:r>
            <a:r>
              <a:rPr lang="zh-TW" altLang="zh-HK" sz="2000" dirty="0" smtClean="0"/>
              <a:t>徴</a:t>
            </a:r>
            <a:r>
              <a:rPr lang="zh-TW" altLang="en-US" sz="2000" dirty="0" smtClean="0"/>
              <a:t>狀，</a:t>
            </a:r>
            <a:r>
              <a:rPr lang="zh-TW" altLang="zh-HK" sz="2000" dirty="0" smtClean="0"/>
              <a:t>應</a:t>
            </a:r>
            <a:r>
              <a:rPr lang="zh-TW" altLang="zh-HK" sz="2000" dirty="0"/>
              <a:t>立即向醫生求</a:t>
            </a:r>
            <a:r>
              <a:rPr lang="zh-TW" altLang="zh-HK" sz="2000" dirty="0" smtClean="0"/>
              <a:t>診</a:t>
            </a:r>
            <a:r>
              <a:rPr lang="zh-TW" altLang="en-US" sz="2000" dirty="0" smtClean="0"/>
              <a:t>。</a:t>
            </a:r>
            <a:r>
              <a:rPr lang="en-US" altLang="zh-HK" sz="2000" dirty="0" smtClean="0"/>
              <a:t>    </a:t>
            </a:r>
          </a:p>
          <a:p>
            <a:pPr algn="r"/>
            <a:endParaRPr lang="en-US" altLang="zh-TW" sz="1200" b="1" dirty="0" smtClean="0"/>
          </a:p>
          <a:p>
            <a:pPr algn="r"/>
            <a:r>
              <a:rPr lang="zh-TW" altLang="zh-HK" sz="1200" b="1" dirty="0" smtClean="0"/>
              <a:t>參考</a:t>
            </a:r>
            <a:r>
              <a:rPr lang="zh-TW" altLang="zh-HK" sz="1200" b="1" dirty="0"/>
              <a:t>自衞生防護中心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00" y="7304856"/>
            <a:ext cx="1045298" cy="10452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8" y="2648745"/>
            <a:ext cx="630436" cy="510624"/>
          </a:xfrm>
          <a:prstGeom prst="roundRect">
            <a:avLst>
              <a:gd name="adj" fmla="val 1507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694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25772"/>
            <a:ext cx="6857323" cy="967975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24120" y="344488"/>
            <a:ext cx="3160863" cy="59322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TW" altLang="en-US" sz="3200" spc="440" dirty="0" smtClean="0">
                <a:latin typeface="標楷體" pitchFamily="65" charset="-120"/>
                <a:ea typeface="標楷體" pitchFamily="65" charset="-120"/>
              </a:rPr>
              <a:t>治療師的話</a:t>
            </a:r>
            <a:endParaRPr lang="zh-HK" altLang="en-US" sz="3200" spc="44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24120" y="1214922"/>
            <a:ext cx="6617248" cy="855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 </a:t>
            </a:r>
            <a:r>
              <a:rPr kumimoji="1" 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腰背痛在長者中十分普遍，通常痛楚會集中在腰部及其下方，嚴重的會放射到臀及大腿，</a:t>
            </a:r>
            <a:r>
              <a:rPr kumimoji="1" lang="zh-TW" b="1" i="0" u="none" strike="noStrike" cap="none" normalizeH="0" baseline="0" dirty="0" smtClean="0">
                <a:ln>
                  <a:noFill/>
                </a:ln>
                <a:solidFill>
                  <a:srgbClr val="183018"/>
                </a:solidFill>
                <a:effectLst/>
                <a:latin typeface="標楷體" pitchFamily="65" charset="-120"/>
                <a:ea typeface="標楷體" pitchFamily="65" charset="-120"/>
                <a:cs typeface="Arial" pitchFamily="34" charset="0"/>
              </a:rPr>
              <a:t>引致麻痹、感覺缺失及無力</a:t>
            </a:r>
            <a:r>
              <a:rPr kumimoji="1" lang="zh-TW" b="1" i="0" u="none" strike="noStrike" cap="none" normalizeH="0" baseline="0" dirty="0" smtClean="0">
                <a:ln>
                  <a:noFill/>
                </a:ln>
                <a:solidFill>
                  <a:srgbClr val="183018"/>
                </a:solidFill>
                <a:effectLst/>
                <a:latin typeface="標楷體" pitchFamily="65" charset="-120"/>
                <a:ea typeface="標楷體" pitchFamily="65" charset="-120"/>
                <a:cs typeface="細明體" pitchFamily="49" charset="-120"/>
              </a:rPr>
              <a:t>。通常腰痛會於</a:t>
            </a:r>
            <a:r>
              <a:rPr kumimoji="1" lang="en-US" altLang="zh-TW" b="1" i="0" u="none" strike="noStrike" cap="none" normalizeH="0" baseline="0" dirty="0" smtClean="0">
                <a:ln>
                  <a:noFill/>
                </a:ln>
                <a:solidFill>
                  <a:srgbClr val="183018"/>
                </a:solidFill>
                <a:effectLst/>
                <a:latin typeface="標楷體" pitchFamily="65" charset="-120"/>
                <a:ea typeface="標楷體" pitchFamily="65" charset="-120"/>
                <a:cs typeface="細明體" pitchFamily="49" charset="-120"/>
              </a:rPr>
              <a:t>3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rgbClr val="183018"/>
                </a:solidFill>
                <a:effectLst/>
                <a:latin typeface="標楷體" pitchFamily="65" charset="-120"/>
                <a:ea typeface="標楷體" pitchFamily="65" charset="-120"/>
                <a:cs typeface="細明體" pitchFamily="49" charset="-120"/>
              </a:rPr>
              <a:t>個月內退減，若痛楚持續</a:t>
            </a:r>
            <a:r>
              <a:rPr kumimoji="1" lang="en-US" altLang="zh-TW" b="1" i="0" u="none" strike="noStrike" cap="none" normalizeH="0" baseline="0" dirty="0" smtClean="0">
                <a:ln>
                  <a:noFill/>
                </a:ln>
                <a:solidFill>
                  <a:srgbClr val="183018"/>
                </a:solidFill>
                <a:effectLst/>
                <a:latin typeface="標楷體" pitchFamily="65" charset="-120"/>
                <a:ea typeface="標楷體" pitchFamily="65" charset="-120"/>
                <a:cs typeface="細明體" pitchFamily="49" charset="-120"/>
              </a:rPr>
              <a:t>3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rgbClr val="183018"/>
                </a:solidFill>
                <a:effectLst/>
                <a:latin typeface="標楷體" pitchFamily="65" charset="-120"/>
                <a:ea typeface="標楷體" pitchFamily="65" charset="-120"/>
                <a:cs typeface="細明體" pitchFamily="49" charset="-120"/>
              </a:rPr>
              <a:t>個月或以上，則為慢性腰背痛。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由於腰痛本身引致活動減少，肌力下降及軟組織繃緊加劇，形成惡性循環，往往令腰痛更難以痊癒。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rgbClr val="183018"/>
                </a:solidFill>
                <a:effectLst/>
                <a:latin typeface="標楷體" pitchFamily="65" charset="-120"/>
                <a:ea typeface="標楷體" pitchFamily="65" charset="-120"/>
                <a:cs typeface="細明體" pitchFamily="49" charset="-120"/>
              </a:rPr>
              <a:t>而即使腰痛減退，仍會不定時復發，影響長者的活動能力及自我照顧能力。</a:t>
            </a:r>
            <a:endParaRPr kumimoji="1" lang="zh-TW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 長者腰背痛較常見的成因，有由脊椎退化或意外引致的脊椎疾病，可能包括肌肉、神經</a:t>
            </a:r>
            <a:r>
              <a:rPr kumimoji="1" lang="zh-TW" altLang="en-US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、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椎間盤及椎間軟組織。另外，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姿勢不良、長期重覆性動作引致的勞損、內臟器官的疾病、腫瘤以及缺乏運動都可能引致腰背痛。因此，長者若遇腰背痛應徵詢醫生意見以判別成因及制定治療方案。</a:t>
            </a:r>
          </a:p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 治療方面，急性期間需作休息，除了醫生處方的止痛葯物，物理治療亦可以協助紓緩痛楚，如有需要可以使用腰封為患處提供支持。到急性期過去，可以逐漸回復日常活動，視乎情況可以開始進行腰背肌力鍛練運動。</a:t>
            </a:r>
            <a:endParaRPr kumimoji="1" lang="zh-TW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  很多長者忽略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腰背運動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的重要性，甚至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有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部份長者擔心進行運動會加劇痛楚。其實在運動的初期由於軟組織的牽拉及肌肉的需求增加，可能會引致痛楚短暫加劇，但通常此等痛楚在第二天就會減退。因此，急性期初會建議多休息及只會進行輕度的活動幅度運動。到了急性期的後期痛楚減退，運動量可逐漸增加及開始肌肉的鍛練。其實定期適量的腰背運動可以增強肌肉的力量及提高肌腱柔韌度，幫助支撐及保護脊椎，打破軟組織繃緊及痛楚的惡性循環，長遠控制腰背痛。</a:t>
            </a: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04864" y="753048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zh-HK" sz="2400" b="1" u="sng" dirty="0">
                <a:latin typeface="Calibri" pitchFamily="34" charset="0"/>
                <a:ea typeface="新細明體" pitchFamily="18" charset="-120"/>
                <a:cs typeface="Times New Roman" pitchFamily="18" charset="0"/>
              </a:rPr>
              <a:t>腰背痛及腰背運動</a:t>
            </a:r>
            <a:endParaRPr kumimoji="1" lang="zh-TW" altLang="zh-HK" sz="2400" b="1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76673" y="614548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 smtClean="0"/>
              <a:t>物理治療師彭姑娘</a:t>
            </a:r>
            <a:endParaRPr lang="zh-HK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23438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25772"/>
            <a:ext cx="6857323" cy="9679756"/>
          </a:xfrm>
          <a:prstGeom prst="rect">
            <a:avLst/>
          </a:prstGeom>
        </p:spPr>
      </p:pic>
      <p:pic>
        <p:nvPicPr>
          <p:cNvPr id="4" name="圖片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80" y="4076280"/>
            <a:ext cx="2135972" cy="157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79" y="6033120"/>
            <a:ext cx="2135973" cy="13876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60648" y="3688457"/>
            <a:ext cx="387798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2</a:t>
            </a:r>
            <a:r>
              <a:rPr kumimoji="1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.</a:t>
            </a:r>
            <a:r>
              <a:rPr kumimoji="1" 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左右擺腰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1" 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開始動作</a:t>
            </a:r>
            <a:r>
              <a:rPr kumimoji="1" lang="zh-HK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︰</a:t>
            </a:r>
            <a:r>
              <a:rPr kumimoji="1" 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平卧屈膝，雙腳合實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1" 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動作</a:t>
            </a:r>
            <a:r>
              <a:rPr kumimoji="1" lang="zh-HK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︰</a:t>
            </a:r>
            <a:r>
              <a:rPr kumimoji="1" 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向左擺，停</a:t>
            </a:r>
            <a:r>
              <a:rPr kumimoji="1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10-20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秒，右邊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      重覆為一次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做</a:t>
            </a:r>
            <a:r>
              <a:rPr kumimoji="1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5-10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次為一組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每進行一至二組</a:t>
            </a:r>
            <a:endParaRPr kumimoji="1" lang="zh-TW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6072" y="5625019"/>
            <a:ext cx="364715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3.</a:t>
            </a:r>
            <a:r>
              <a:rPr kumimoji="1" 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仰卧前伸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1" 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開始動作</a:t>
            </a:r>
            <a:r>
              <a:rPr kumimoji="1" lang="zh-HK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︰</a:t>
            </a:r>
            <a:r>
              <a:rPr kumimoji="1" 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平卧屈膝，雙腳合實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1" 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動作</a:t>
            </a:r>
            <a:r>
              <a:rPr kumimoji="1" lang="zh-HK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︰</a:t>
            </a:r>
            <a:r>
              <a:rPr kumimoji="1" 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手向膝部伸，肩胛骨離床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      即可，停</a:t>
            </a:r>
            <a:r>
              <a:rPr kumimoji="1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10-20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秒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      做</a:t>
            </a:r>
            <a:r>
              <a:rPr kumimoji="1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5-10</a:t>
            </a: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次為一組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     每天進行一至二組</a:t>
            </a:r>
            <a:endParaRPr kumimoji="1" lang="zh-TW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*此運動不適合進行過髖關節更換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手術的長者</a:t>
            </a:r>
          </a:p>
        </p:txBody>
      </p:sp>
      <p:sp>
        <p:nvSpPr>
          <p:cNvPr id="13" name="矩形 12"/>
          <p:cNvSpPr/>
          <p:nvPr/>
        </p:nvSpPr>
        <p:spPr>
          <a:xfrm>
            <a:off x="231808" y="2177692"/>
            <a:ext cx="38083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dirty="0" smtClean="0"/>
              <a:t>1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zh-HK" b="1" dirty="0" smtClean="0">
                <a:latin typeface="標楷體" pitchFamily="65" charset="-120"/>
                <a:ea typeface="標楷體" pitchFamily="65" charset="-120"/>
              </a:rPr>
              <a:t>提高</a:t>
            </a:r>
            <a:r>
              <a:rPr lang="zh-TW" altLang="zh-HK" b="1" dirty="0">
                <a:latin typeface="標楷體" pitchFamily="65" charset="-120"/>
                <a:ea typeface="標楷體" pitchFamily="65" charset="-120"/>
              </a:rPr>
              <a:t>臀部</a:t>
            </a:r>
          </a:p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HK" b="1" dirty="0" smtClean="0">
                <a:latin typeface="標楷體" pitchFamily="65" charset="-120"/>
                <a:ea typeface="標楷體" pitchFamily="65" charset="-120"/>
              </a:rPr>
              <a:t>開始</a:t>
            </a:r>
            <a:r>
              <a:rPr lang="zh-TW" altLang="zh-HK" b="1" dirty="0">
                <a:latin typeface="標楷體" pitchFamily="65" charset="-120"/>
                <a:ea typeface="標楷體" pitchFamily="65" charset="-120"/>
              </a:rPr>
              <a:t>動作︰平卧屈膝，雙腳合實</a:t>
            </a:r>
          </a:p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HK" b="1" dirty="0" smtClean="0">
                <a:latin typeface="標楷體" pitchFamily="65" charset="-120"/>
                <a:ea typeface="標楷體" pitchFamily="65" charset="-120"/>
              </a:rPr>
              <a:t>動作</a:t>
            </a:r>
            <a:r>
              <a:rPr lang="zh-TW" altLang="zh-HK" b="1" dirty="0">
                <a:latin typeface="標楷體" pitchFamily="65" charset="-120"/>
                <a:ea typeface="標楷體" pitchFamily="65" charset="-120"/>
              </a:rPr>
              <a:t>︰提高臀部，停</a:t>
            </a:r>
            <a:r>
              <a:rPr lang="en-US" altLang="zh-HK" b="1" dirty="0">
                <a:latin typeface="標楷體" pitchFamily="65" charset="-120"/>
                <a:ea typeface="標楷體" pitchFamily="65" charset="-120"/>
              </a:rPr>
              <a:t>10-20</a:t>
            </a:r>
            <a:r>
              <a:rPr lang="zh-TW" altLang="zh-HK" b="1" dirty="0">
                <a:latin typeface="標楷體" pitchFamily="65" charset="-120"/>
                <a:ea typeface="標楷體" pitchFamily="65" charset="-120"/>
              </a:rPr>
              <a:t>秒</a:t>
            </a:r>
          </a:p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HK" b="1" dirty="0" smtClean="0">
                <a:latin typeface="標楷體" pitchFamily="65" charset="-120"/>
                <a:ea typeface="標楷體" pitchFamily="65" charset="-120"/>
              </a:rPr>
              <a:t>做</a:t>
            </a:r>
            <a:r>
              <a:rPr lang="en-US" altLang="zh-HK" b="1" dirty="0">
                <a:latin typeface="標楷體" pitchFamily="65" charset="-120"/>
                <a:ea typeface="標楷體" pitchFamily="65" charset="-120"/>
              </a:rPr>
              <a:t>5-10</a:t>
            </a:r>
            <a:r>
              <a:rPr lang="zh-TW" altLang="zh-HK" b="1" dirty="0">
                <a:latin typeface="標楷體" pitchFamily="65" charset="-120"/>
                <a:ea typeface="標楷體" pitchFamily="65" charset="-120"/>
              </a:rPr>
              <a:t>次為一</a:t>
            </a:r>
            <a:r>
              <a:rPr lang="zh-TW" altLang="zh-HK" b="1" dirty="0" smtClean="0">
                <a:latin typeface="標楷體" pitchFamily="65" charset="-120"/>
                <a:ea typeface="標楷體" pitchFamily="65" charset="-120"/>
              </a:rPr>
              <a:t>組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HK" b="1" dirty="0" smtClean="0">
                <a:latin typeface="標楷體" pitchFamily="65" charset="-120"/>
                <a:ea typeface="標楷體" pitchFamily="65" charset="-120"/>
              </a:rPr>
              <a:t>每天</a:t>
            </a:r>
            <a:r>
              <a:rPr lang="zh-TW" altLang="zh-HK" b="1" dirty="0">
                <a:latin typeface="標楷體" pitchFamily="65" charset="-120"/>
                <a:ea typeface="標楷體" pitchFamily="65" charset="-120"/>
              </a:rPr>
              <a:t>進行一至二組</a:t>
            </a:r>
          </a:p>
        </p:txBody>
      </p:sp>
      <p:pic>
        <p:nvPicPr>
          <p:cNvPr id="14" name="圖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80" y="2233499"/>
            <a:ext cx="2135972" cy="15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196072" y="8210342"/>
            <a:ext cx="635308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1400" dirty="0"/>
              <a:t>參考資料︰</a:t>
            </a:r>
          </a:p>
          <a:p>
            <a:r>
              <a:rPr lang="en-US" altLang="zh-HK" sz="1400" dirty="0"/>
              <a:t>1. </a:t>
            </a:r>
            <a:r>
              <a:rPr lang="zh-TW" altLang="zh-HK" sz="1400" dirty="0"/>
              <a:t>香港肌胳硏究中心</a:t>
            </a:r>
            <a:r>
              <a:rPr lang="en-US" altLang="zh-HK" sz="1400" dirty="0"/>
              <a:t>http://www.hkimm.hk/article.php?article_id=2&amp;lang=chi</a:t>
            </a:r>
            <a:endParaRPr lang="zh-TW" altLang="zh-HK" sz="1400" dirty="0"/>
          </a:p>
          <a:p>
            <a:r>
              <a:rPr lang="en-US" altLang="zh-HK" sz="1400" dirty="0"/>
              <a:t>2. </a:t>
            </a:r>
            <a:r>
              <a:rPr lang="zh-TW" altLang="zh-HK" sz="1400" dirty="0"/>
              <a:t>香港基督教服務處 </a:t>
            </a:r>
            <a:r>
              <a:rPr lang="en-US" altLang="zh-HK" sz="1400" dirty="0"/>
              <a:t>http://www.hkcs.org/ecb/health/health-info/hinfo059.html</a:t>
            </a:r>
            <a:endParaRPr lang="zh-TW" altLang="zh-HK" sz="1400" dirty="0"/>
          </a:p>
          <a:p>
            <a:r>
              <a:rPr lang="en-US" altLang="zh-HK" sz="1400" dirty="0"/>
              <a:t>3. </a:t>
            </a:r>
            <a:r>
              <a:rPr lang="zh-TW" altLang="zh-HK" sz="1400" dirty="0"/>
              <a:t>香港聖公會</a:t>
            </a:r>
            <a:r>
              <a:rPr lang="en-US" altLang="zh-HK" sz="1400" dirty="0"/>
              <a:t>http://actoflove.hkskh.org/site/portal/Site.aspx?id=A17-1427&amp;lang=zh-TW</a:t>
            </a:r>
            <a:endParaRPr lang="zh-TW" altLang="zh-HK" sz="1400" dirty="0"/>
          </a:p>
          <a:p>
            <a:r>
              <a:rPr lang="en-US" altLang="zh-HK" sz="1400" dirty="0"/>
              <a:t>4. </a:t>
            </a:r>
            <a:r>
              <a:rPr lang="zh-TW" altLang="zh-HK" sz="1400" dirty="0"/>
              <a:t>康樂及文化事務署</a:t>
            </a:r>
            <a:r>
              <a:rPr lang="en-US" altLang="zh-HK" sz="1400" dirty="0"/>
              <a:t>http://www.lcsd.gov.hk/healthy/b5/download.php</a:t>
            </a:r>
            <a:endParaRPr lang="zh-TW" altLang="zh-HK" sz="1400" dirty="0"/>
          </a:p>
          <a:p>
            <a:r>
              <a:rPr lang="en-US" altLang="zh-HK" dirty="0"/>
              <a:t> </a:t>
            </a:r>
            <a:endParaRPr lang="zh-TW" altLang="zh-HK" dirty="0"/>
          </a:p>
        </p:txBody>
      </p:sp>
      <p:sp>
        <p:nvSpPr>
          <p:cNvPr id="10" name="矩形 9"/>
          <p:cNvSpPr/>
          <p:nvPr/>
        </p:nvSpPr>
        <p:spPr>
          <a:xfrm>
            <a:off x="116632" y="29941"/>
            <a:ext cx="66076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   現在為各</a:t>
            </a:r>
            <a:r>
              <a:rPr lang="zh-TW" altLang="zh-HK" b="1" dirty="0" smtClean="0">
                <a:latin typeface="標楷體" pitchFamily="65" charset="-120"/>
                <a:ea typeface="標楷體" pitchFamily="65" charset="-120"/>
              </a:rPr>
              <a:t>位</a:t>
            </a:r>
            <a:r>
              <a:rPr lang="zh-TW" altLang="zh-HK" b="1" dirty="0">
                <a:latin typeface="標楷體" pitchFamily="65" charset="-120"/>
                <a:ea typeface="標楷體" pitchFamily="65" charset="-120"/>
              </a:rPr>
              <a:t>介紹簡單的腰背運動</a:t>
            </a:r>
            <a:r>
              <a:rPr lang="zh-TW" altLang="zh-HK" b="1" dirty="0" smtClean="0">
                <a:latin typeface="標楷體" pitchFamily="65" charset="-120"/>
                <a:ea typeface="標楷體" pitchFamily="65" charset="-120"/>
              </a:rPr>
              <a:t>。由於</a:t>
            </a:r>
            <a:r>
              <a:rPr lang="zh-TW" altLang="zh-HK" b="1" dirty="0">
                <a:latin typeface="標楷體" pitchFamily="65" charset="-120"/>
                <a:ea typeface="標楷體" pitchFamily="65" charset="-120"/>
              </a:rPr>
              <a:t>腰背運動有很多益處，以下介紹簡單的運動供長者在家中自己進行。運動時要量力而為，宜</a:t>
            </a:r>
            <a:r>
              <a:rPr lang="zh-TW" altLang="zh-HK" b="1" dirty="0" smtClean="0">
                <a:latin typeface="標楷體" pitchFamily="65" charset="-120"/>
                <a:ea typeface="標楷體" pitchFamily="65" charset="-120"/>
              </a:rPr>
              <a:t>循序漸進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及</a:t>
            </a:r>
            <a:r>
              <a:rPr lang="zh-TW" altLang="zh-HK" b="1" dirty="0" smtClean="0">
                <a:latin typeface="標楷體" pitchFamily="65" charset="-120"/>
                <a:ea typeface="標楷體" pitchFamily="65" charset="-120"/>
              </a:rPr>
              <a:t>持之以恆</a:t>
            </a:r>
            <a:r>
              <a:rPr lang="zh-TW" altLang="zh-HK" b="1" dirty="0">
                <a:latin typeface="標楷體" pitchFamily="65" charset="-120"/>
                <a:ea typeface="標楷體" pitchFamily="65" charset="-120"/>
              </a:rPr>
              <a:t>。運動初期或會感痛楚稍為增加及運動後有酸軟感，但通常此等不適在第二天就會減退。請遵照運動方法進行，不要隨意更改或自創方法。若運動時有任何不適，需暫停並咨詢醫生或物理治療師的意見。</a:t>
            </a:r>
          </a:p>
        </p:txBody>
      </p:sp>
    </p:spTree>
    <p:extLst>
      <p:ext uri="{BB962C8B-B14F-4D97-AF65-F5344CB8AC3E}">
        <p14:creationId xmlns:p14="http://schemas.microsoft.com/office/powerpoint/2010/main" val="250215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" y="51964"/>
            <a:ext cx="6858000" cy="985403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24120" y="344488"/>
            <a:ext cx="3160863" cy="59322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TW" altLang="en-US" sz="3200" spc="440" dirty="0" smtClean="0">
                <a:latin typeface="標楷體" pitchFamily="65" charset="-120"/>
                <a:ea typeface="標楷體" pitchFamily="65" charset="-120"/>
              </a:rPr>
              <a:t>治療師的話</a:t>
            </a:r>
            <a:endParaRPr lang="zh-HK" altLang="en-US" sz="3200" spc="44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32656" y="623168"/>
            <a:ext cx="2316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HK" sz="1200" b="1" dirty="0"/>
              <a:t>護老者交流</a:t>
            </a:r>
            <a:r>
              <a:rPr lang="en-US" altLang="zh-HK" sz="1200" b="1" dirty="0"/>
              <a:t>(</a:t>
            </a:r>
            <a:r>
              <a:rPr lang="zh-TW" altLang="zh-HK" sz="1200" b="1" dirty="0"/>
              <a:t>職業治療師曾姑娘</a:t>
            </a:r>
            <a:r>
              <a:rPr lang="en-US" altLang="zh-HK" sz="1200" b="1" dirty="0"/>
              <a:t>) </a:t>
            </a:r>
            <a:endParaRPr lang="zh-TW" altLang="zh-HK" sz="1200" dirty="0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626175"/>
              </p:ext>
            </p:extLst>
          </p:nvPr>
        </p:nvGraphicFramePr>
        <p:xfrm>
          <a:off x="188640" y="1108431"/>
          <a:ext cx="6609035" cy="876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6" name="Document" r:id="rId6" imgW="6845649" imgH="8817364" progId="Word.Document.8">
                  <p:embed/>
                </p:oleObj>
              </mc:Choice>
              <mc:Fallback>
                <p:oleObj name="Document" r:id="rId6" imgW="6845649" imgH="8817364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8640" y="1108431"/>
                        <a:ext cx="6609035" cy="876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17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128464"/>
            <a:ext cx="6470476" cy="1919235"/>
          </a:xfrm>
        </p:spPr>
        <p:txBody>
          <a:bodyPr/>
          <a:lstStyle/>
          <a:p>
            <a:endParaRPr lang="zh-HK" altLang="en-US" dirty="0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719426"/>
              </p:ext>
            </p:extLst>
          </p:nvPr>
        </p:nvGraphicFramePr>
        <p:xfrm>
          <a:off x="22225" y="0"/>
          <a:ext cx="6835775" cy="997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Document" r:id="rId4" imgW="8069583" imgH="10949054" progId="Word.Document.8">
                  <p:embed/>
                </p:oleObj>
              </mc:Choice>
              <mc:Fallback>
                <p:oleObj name="Document" r:id="rId4" imgW="8069583" imgH="10949054" progId="Word.Document.8">
                  <p:embed/>
                  <p:pic>
                    <p:nvPicPr>
                      <p:cNvPr id="0" name="物件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" y="0"/>
                        <a:ext cx="6835775" cy="997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56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0806"/>
            <a:ext cx="764704" cy="263303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9282"/>
            <a:ext cx="764704" cy="2633031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313"/>
            <a:ext cx="764704" cy="263303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8"/>
            <a:ext cx="764704" cy="2633031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592848" y="1678"/>
            <a:ext cx="4780368" cy="646331"/>
          </a:xfrm>
          <a:prstGeom prst="rect">
            <a:avLst/>
          </a:prstGeom>
          <a:noFill/>
        </p:spPr>
        <p:txBody>
          <a:bodyPr wrap="square" rtlCol="0">
            <a:prstTxWarp prst="textWave4">
              <a:avLst>
                <a:gd name="adj1" fmla="val 6250"/>
                <a:gd name="adj2" fmla="val 0"/>
              </a:avLst>
            </a:prstTxWarp>
            <a:spAutoFit/>
          </a:bodyPr>
          <a:lstStyle/>
          <a:p>
            <a:r>
              <a:rPr lang="zh-TW" altLang="en-US" sz="3600" spc="200" dirty="0" smtClean="0">
                <a:latin typeface="標楷體" pitchFamily="65" charset="-120"/>
                <a:ea typeface="標楷體" pitchFamily="65" charset="-120"/>
              </a:rPr>
              <a:t>活動推介</a:t>
            </a:r>
            <a:r>
              <a:rPr lang="en-US" altLang="zh-TW" sz="3600" spc="200" dirty="0" smtClean="0">
                <a:latin typeface="標楷體" pitchFamily="65" charset="-120"/>
                <a:ea typeface="標楷體" pitchFamily="65" charset="-120"/>
              </a:rPr>
              <a:t>6-7</a:t>
            </a:r>
            <a:r>
              <a:rPr lang="zh-TW" altLang="en-US" sz="3600" spc="200" dirty="0" smtClean="0">
                <a:latin typeface="標楷體" pitchFamily="65" charset="-120"/>
                <a:ea typeface="標楷體" pitchFamily="65" charset="-120"/>
              </a:rPr>
              <a:t>月份</a:t>
            </a:r>
            <a:endParaRPr lang="zh-HK" altLang="en-US" spc="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43486" y="3245858"/>
            <a:ext cx="331486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u="sng" dirty="0" smtClean="0">
                <a:latin typeface="+mj-ea"/>
                <a:ea typeface="+mj-ea"/>
              </a:rPr>
              <a:t>健康講座</a:t>
            </a:r>
            <a:r>
              <a:rPr lang="en-US" altLang="zh-TW" sz="1600" b="1" u="sng" dirty="0" smtClean="0">
                <a:latin typeface="+mj-ea"/>
                <a:ea typeface="+mj-ea"/>
              </a:rPr>
              <a:t>-</a:t>
            </a:r>
            <a:r>
              <a:rPr lang="zh-TW" altLang="en-US" sz="1900" b="1" u="sng" dirty="0" smtClean="0">
                <a:latin typeface="+mj-ea"/>
                <a:ea typeface="+mj-ea"/>
              </a:rPr>
              <a:t>腦退化症之溝通技巧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時間：上午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11:00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內容：認識腦退化症的特性及 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 學習有關溝通方法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主講：衛生署李姑娘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費用：全免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負責職員：吳姑娘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*歡迎家屬參加</a:t>
            </a:r>
            <a:endParaRPr lang="zh-HK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23160" y="5892736"/>
            <a:ext cx="313625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HK" b="1" u="sng" dirty="0" smtClean="0">
                <a:solidFill>
                  <a:srgbClr val="000000"/>
                </a:solidFill>
                <a:latin typeface="+mj-ea"/>
                <a:ea typeface="+mj-ea"/>
                <a:cs typeface="Times New Roman"/>
              </a:rPr>
              <a:t>藝術活動小組</a:t>
            </a:r>
            <a:r>
              <a:rPr lang="en-US" altLang="zh-HK" b="1" u="sng" dirty="0" smtClean="0">
                <a:solidFill>
                  <a:srgbClr val="000000"/>
                </a:solidFill>
                <a:latin typeface="+mj-ea"/>
                <a:ea typeface="+mj-ea"/>
                <a:cs typeface="Times New Roman"/>
              </a:rPr>
              <a:t>1</a:t>
            </a:r>
            <a:endParaRPr lang="zh-TW" altLang="zh-HK" sz="1200" dirty="0" smtClean="0">
              <a:latin typeface="+mj-ea"/>
              <a:ea typeface="+mj-ea"/>
            </a:endParaRPr>
          </a:p>
          <a:p>
            <a:pPr>
              <a:spcAft>
                <a:spcPts val="0"/>
              </a:spcAft>
            </a:pPr>
            <a:r>
              <a:rPr lang="zh-TW" altLang="zh-HK" dirty="0" smtClean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日期：</a:t>
            </a:r>
            <a:r>
              <a:rPr lang="en-US" altLang="zh-HK" sz="1600" dirty="0" smtClean="0">
                <a:solidFill>
                  <a:srgbClr val="000000"/>
                </a:solidFill>
                <a:latin typeface="標楷體"/>
                <a:ea typeface="Times New Roman"/>
                <a:cs typeface="Times New Roman"/>
              </a:rPr>
              <a:t>2013</a:t>
            </a:r>
            <a:r>
              <a:rPr lang="zh-TW" altLang="zh-HK" sz="1600" dirty="0" smtClean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年</a:t>
            </a:r>
            <a:r>
              <a:rPr lang="en-US" altLang="zh-HK" sz="1600" dirty="0" smtClean="0">
                <a:solidFill>
                  <a:srgbClr val="000000"/>
                </a:solidFill>
                <a:latin typeface="標楷體"/>
                <a:ea typeface="Times New Roman"/>
                <a:cs typeface="Times New Roman"/>
              </a:rPr>
              <a:t>7</a:t>
            </a:r>
            <a:r>
              <a:rPr lang="zh-TW" altLang="zh-HK" sz="1600" dirty="0" smtClean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月</a:t>
            </a:r>
            <a:r>
              <a:rPr lang="en-US" altLang="zh-HK" sz="1600" dirty="0" smtClean="0">
                <a:solidFill>
                  <a:srgbClr val="000000"/>
                </a:solidFill>
                <a:latin typeface="標楷體"/>
                <a:ea typeface="Times New Roman"/>
                <a:cs typeface="Times New Roman"/>
              </a:rPr>
              <a:t>8</a:t>
            </a:r>
            <a:r>
              <a:rPr lang="zh-TW" altLang="zh-HK" sz="1600" dirty="0" smtClean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日至</a:t>
            </a:r>
            <a:r>
              <a:rPr lang="en-US" altLang="zh-HK" sz="1600" dirty="0" smtClean="0">
                <a:solidFill>
                  <a:srgbClr val="000000"/>
                </a:solidFill>
                <a:latin typeface="標楷體"/>
                <a:ea typeface="Times New Roman"/>
                <a:cs typeface="Times New Roman"/>
              </a:rPr>
              <a:t>8</a:t>
            </a:r>
            <a:r>
              <a:rPr lang="zh-TW" altLang="zh-HK" sz="1600" dirty="0" smtClean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月</a:t>
            </a:r>
            <a:r>
              <a:rPr lang="en-US" altLang="zh-HK" sz="1600" dirty="0" smtClean="0">
                <a:solidFill>
                  <a:srgbClr val="000000"/>
                </a:solidFill>
                <a:latin typeface="標楷體"/>
                <a:ea typeface="Times New Roman"/>
                <a:cs typeface="Times New Roman"/>
              </a:rPr>
              <a:t>26</a:t>
            </a:r>
            <a:r>
              <a:rPr lang="zh-TW" altLang="zh-HK" sz="1600" dirty="0" smtClean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日</a:t>
            </a:r>
            <a:r>
              <a:rPr lang="zh-TW" altLang="en-US" sz="1600" dirty="0" smtClean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          </a:t>
            </a:r>
            <a:r>
              <a:rPr lang="en-US" altLang="zh-HK" sz="1600" dirty="0" smtClean="0">
                <a:solidFill>
                  <a:srgbClr val="000000"/>
                </a:solidFill>
                <a:latin typeface="標楷體"/>
                <a:ea typeface="Times New Roman"/>
                <a:cs typeface="Times New Roman"/>
              </a:rPr>
              <a:t>(</a:t>
            </a:r>
            <a:r>
              <a:rPr lang="zh-TW" altLang="zh-HK" sz="1600" dirty="0" smtClean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逢星期一</a:t>
            </a:r>
            <a:r>
              <a:rPr lang="en-US" altLang="zh-HK" sz="1600" dirty="0" smtClean="0">
                <a:solidFill>
                  <a:srgbClr val="000000"/>
                </a:solidFill>
                <a:latin typeface="標楷體"/>
                <a:ea typeface="Times New Roman"/>
                <a:cs typeface="Times New Roman"/>
              </a:rPr>
              <a:t>)</a:t>
            </a:r>
            <a:endParaRPr lang="zh-TW" altLang="zh-HK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HK" dirty="0" smtClean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時間：</a:t>
            </a:r>
            <a:r>
              <a:rPr lang="en-US" altLang="zh-HK" dirty="0" smtClean="0">
                <a:solidFill>
                  <a:srgbClr val="000000"/>
                </a:solidFill>
                <a:latin typeface="標楷體"/>
                <a:ea typeface="Times New Roman"/>
                <a:cs typeface="Times New Roman"/>
              </a:rPr>
              <a:t>14:00-15:00</a:t>
            </a:r>
            <a:endParaRPr lang="zh-TW" altLang="zh-HK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HK" dirty="0" smtClean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費用：全免</a:t>
            </a:r>
            <a:r>
              <a:rPr lang="zh-TW" altLang="en-US" dirty="0" smtClean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             </a:t>
            </a:r>
            <a:endParaRPr lang="en-US" altLang="zh-TW" dirty="0" smtClean="0">
              <a:solidFill>
                <a:srgbClr val="000000"/>
              </a:solidFill>
              <a:latin typeface="Times New Roman"/>
              <a:ea typeface="標楷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HK" dirty="0" smtClean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地點：物理治療室</a:t>
            </a:r>
            <a:endParaRPr lang="zh-TW" altLang="zh-HK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HK" dirty="0" smtClean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負責職員：黃姑娘</a:t>
            </a:r>
            <a:endParaRPr lang="zh-TW" altLang="zh-HK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051" name="Picture 3" descr="C:\Users\SSPDC\AppData\Local\Microsoft\Windows\Temporary Internet Files\Content.IE5\38Y537QT\MC90029758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085" y="5137389"/>
            <a:ext cx="783565" cy="62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3651615" y="3880844"/>
            <a:ext cx="31981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u="sng" dirty="0" smtClean="0">
                <a:latin typeface="+mj-ea"/>
                <a:ea typeface="+mj-ea"/>
              </a:rPr>
              <a:t>好歌齊齊唱</a:t>
            </a:r>
            <a:endParaRPr lang="en-US" altLang="zh-TW" sz="2800" b="1" u="sng" dirty="0" smtClean="0">
              <a:latin typeface="+mj-ea"/>
              <a:ea typeface="+mj-ea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en-US" sz="17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17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z="1700" dirty="0" smtClean="0">
                <a:latin typeface="標楷體" pitchFamily="65" charset="-120"/>
                <a:ea typeface="標楷體" pitchFamily="65" charset="-120"/>
              </a:rPr>
              <a:t>日至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z="17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17</a:t>
            </a:r>
            <a:r>
              <a:rPr lang="zh-TW" altLang="en-US" sz="1700" dirty="0" smtClean="0">
                <a:latin typeface="標楷體" pitchFamily="65" charset="-120"/>
                <a:ea typeface="標楷體" pitchFamily="65" charset="-120"/>
              </a:rPr>
              <a:t>日         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17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       (</a:t>
            </a:r>
            <a:r>
              <a:rPr lang="zh-TW" altLang="en-US" sz="1700" dirty="0" smtClean="0">
                <a:latin typeface="標楷體" pitchFamily="65" charset="-120"/>
                <a:ea typeface="標楷體" pitchFamily="65" charset="-120"/>
              </a:rPr>
              <a:t>逢星期二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14:00-15:00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內容：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義工獻唱小調及懷舊金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曲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費用：全免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負責職員：譚姑娘</a:t>
            </a:r>
            <a:endParaRPr lang="zh-HK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2" name="Picture 4" descr="C:\Users\SSPDC\AppData\Local\Microsoft\Windows\Temporary Internet Files\Content.IE5\NB16520B\MC90019902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659" y="3768723"/>
            <a:ext cx="601233" cy="52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420341" y="7893284"/>
            <a:ext cx="30994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u="sng" dirty="0" smtClean="0">
                <a:latin typeface="+mj-ea"/>
                <a:ea typeface="+mj-ea"/>
              </a:rPr>
              <a:t>敬老金曲會知音</a:t>
            </a:r>
            <a:endParaRPr lang="en-US" altLang="zh-TW" b="1" u="sng" dirty="0" smtClean="0">
              <a:latin typeface="+mj-ea"/>
              <a:ea typeface="+mj-ea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20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日 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星期六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13:30-16:30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內容：懷舊金曲演唱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協辦：金詠潮歌班同學會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費用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：全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負責職員：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譚姑娘</a:t>
            </a:r>
            <a:endParaRPr lang="zh-HK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20667" y="668247"/>
            <a:ext cx="34813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u="sng" dirty="0" smtClean="0">
                <a:latin typeface="+mj-ea"/>
                <a:ea typeface="+mj-ea"/>
              </a:rPr>
              <a:t>快樂</a:t>
            </a:r>
            <a:r>
              <a:rPr lang="zh-TW" altLang="en-US" sz="2400" b="1" u="sng" dirty="0">
                <a:latin typeface="+mj-ea"/>
                <a:ea typeface="+mj-ea"/>
              </a:rPr>
              <a:t>人生</a:t>
            </a:r>
            <a:endParaRPr lang="en-US" altLang="zh-TW" sz="2400" b="1" u="sng" dirty="0">
              <a:latin typeface="+mj-ea"/>
              <a:ea typeface="+mj-ea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27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日至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日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逢星期四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13:45-14:30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內容：透過活動，增加長者的快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樂，正面地面對人生。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費用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：全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地點：健樂軒飯廳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負責人：實習社工陳先生</a:t>
            </a:r>
            <a:endParaRPr lang="zh-HK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738635" y="737124"/>
            <a:ext cx="3382591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u="sng" dirty="0" smtClean="0">
                <a:latin typeface="+mj-ea"/>
                <a:ea typeface="+mj-ea"/>
              </a:rPr>
              <a:t>開心話當年</a:t>
            </a:r>
            <a:endParaRPr lang="en-US" altLang="zh-TW" sz="3000" b="1" u="sng" dirty="0" smtClean="0">
              <a:latin typeface="+mj-ea"/>
              <a:ea typeface="+mj-ea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en-US" sz="17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17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28</a:t>
            </a:r>
            <a:r>
              <a:rPr lang="zh-TW" altLang="en-US" sz="1700" dirty="0" smtClean="0">
                <a:latin typeface="標楷體" pitchFamily="65" charset="-120"/>
                <a:ea typeface="標楷體" pitchFamily="65" charset="-120"/>
              </a:rPr>
              <a:t>日至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17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1700" dirty="0" smtClean="0">
                <a:latin typeface="標楷體" pitchFamily="65" charset="-120"/>
                <a:ea typeface="標楷體" pitchFamily="65" charset="-120"/>
              </a:rPr>
              <a:t>日</a:t>
            </a:r>
            <a:endParaRPr lang="en-US" altLang="zh-TW" sz="17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7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700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700" dirty="0" smtClean="0">
                <a:latin typeface="標楷體" pitchFamily="65" charset="-120"/>
                <a:ea typeface="標楷體" pitchFamily="65" charset="-120"/>
              </a:rPr>
              <a:t>逢星期五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13:45-14:30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地點：健樂軒飯廳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內容：一同緬懷過去的快樂事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情，將美好回憶伸延。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費用：全免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負責人：實習社工莫姑娘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HK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635528" y="6354401"/>
            <a:ext cx="32430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u="sng" dirty="0" smtClean="0">
                <a:latin typeface="+mj-ea"/>
                <a:ea typeface="+mj-ea"/>
              </a:rPr>
              <a:t>護老培訓</a:t>
            </a:r>
            <a:r>
              <a:rPr lang="en-US" altLang="zh-TW" sz="2600" b="1" u="sng" dirty="0" smtClean="0">
                <a:latin typeface="+mj-ea"/>
                <a:ea typeface="+mj-ea"/>
              </a:rPr>
              <a:t>-</a:t>
            </a:r>
          </a:p>
          <a:p>
            <a:r>
              <a:rPr lang="zh-TW" altLang="en-US" sz="2600" b="1" u="sng" dirty="0" smtClean="0">
                <a:latin typeface="+mj-ea"/>
                <a:ea typeface="+mj-ea"/>
              </a:rPr>
              <a:t>腦退化症治療</a:t>
            </a:r>
            <a:endParaRPr lang="en-US" altLang="zh-TW" sz="2600" b="1" u="sng" dirty="0" smtClean="0">
              <a:latin typeface="+mj-ea"/>
              <a:ea typeface="+mj-ea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13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日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六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14:00-15:00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地點：智樂軒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內容：從職業治療角度的治療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方法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費用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：全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對象：護老者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負責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職員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：曾姑娘</a:t>
            </a:r>
            <a:endParaRPr lang="zh-HK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01" y="9339943"/>
            <a:ext cx="566057" cy="56605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537" y="8265830"/>
            <a:ext cx="1258259" cy="1262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011" y="2406970"/>
            <a:ext cx="851623" cy="60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865" y="1506869"/>
            <a:ext cx="762923" cy="742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圖片 3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85" y="6958700"/>
            <a:ext cx="923737" cy="934583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01" y="5467615"/>
            <a:ext cx="772256" cy="785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60" y="3880844"/>
            <a:ext cx="572395" cy="48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3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032"/>
            <a:ext cx="6840869" cy="466496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570610" y="157594"/>
            <a:ext cx="4339685" cy="646331"/>
          </a:xfrm>
          <a:prstGeom prst="rect">
            <a:avLst/>
          </a:prstGeom>
          <a:noFill/>
        </p:spPr>
        <p:txBody>
          <a:bodyPr wrap="square" rtlCol="0">
            <a:prstTxWarp prst="textWave4">
              <a:avLst>
                <a:gd name="adj1" fmla="val 6250"/>
                <a:gd name="adj2" fmla="val 0"/>
              </a:avLst>
            </a:prstTxWarp>
            <a:spAutoFit/>
          </a:bodyPr>
          <a:lstStyle/>
          <a:p>
            <a:r>
              <a:rPr lang="zh-TW" altLang="en-US" sz="3600" spc="200" dirty="0" smtClean="0">
                <a:latin typeface="標楷體" pitchFamily="65" charset="-120"/>
                <a:ea typeface="標楷體" pitchFamily="65" charset="-120"/>
              </a:rPr>
              <a:t>活動推介</a:t>
            </a:r>
            <a:r>
              <a:rPr lang="en-US" altLang="zh-TW" sz="3600" spc="200" dirty="0" smtClean="0">
                <a:latin typeface="標楷體" pitchFamily="65" charset="-120"/>
                <a:ea typeface="標楷體" pitchFamily="65" charset="-120"/>
              </a:rPr>
              <a:t>7-8</a:t>
            </a:r>
            <a:r>
              <a:rPr lang="zh-TW" altLang="en-US" sz="3600" spc="200" dirty="0" smtClean="0">
                <a:latin typeface="標楷體" pitchFamily="65" charset="-120"/>
                <a:ea typeface="標楷體" pitchFamily="65" charset="-120"/>
              </a:rPr>
              <a:t>月份</a:t>
            </a:r>
            <a:endParaRPr lang="zh-HK" altLang="en-US" spc="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99087" y="4314800"/>
            <a:ext cx="299670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u="sng" dirty="0" smtClean="0">
                <a:latin typeface="+mj-ea"/>
                <a:ea typeface="+mj-ea"/>
              </a:rPr>
              <a:t>健康講座</a:t>
            </a:r>
            <a:r>
              <a:rPr lang="en-US" altLang="zh-TW" sz="2000" b="1" u="sng" dirty="0" smtClean="0">
                <a:latin typeface="+mj-ea"/>
                <a:ea typeface="+mj-ea"/>
              </a:rPr>
              <a:t>-</a:t>
            </a:r>
            <a:r>
              <a:rPr lang="zh-TW" altLang="en-US" sz="2000" b="1" u="sng" dirty="0" smtClean="0">
                <a:latin typeface="+mj-ea"/>
                <a:ea typeface="+mj-ea"/>
              </a:rPr>
              <a:t>柏金遜病處理及物理治療</a:t>
            </a:r>
            <a:endParaRPr lang="en-US" altLang="zh-TW" sz="2000" b="1" u="sng" dirty="0" smtClean="0">
              <a:latin typeface="+mj-ea"/>
              <a:ea typeface="+mj-ea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13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 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星期二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時間：上午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11:00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內容：認識柏金遜病及護理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主講：衛生署李姑娘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費用：全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負責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職員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：文姑娘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*歡迎家屬參加</a:t>
            </a:r>
            <a:endParaRPr lang="zh-HK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34334" y="967928"/>
            <a:ext cx="33123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u="sng" dirty="0" smtClean="0">
                <a:latin typeface="+mj-ea"/>
                <a:ea typeface="+mj-ea"/>
              </a:rPr>
              <a:t>講座</a:t>
            </a:r>
            <a:r>
              <a:rPr lang="en-US" altLang="zh-TW" sz="2200" b="1" u="sng" dirty="0" smtClean="0">
                <a:latin typeface="+mj-ea"/>
                <a:ea typeface="+mj-ea"/>
              </a:rPr>
              <a:t>-</a:t>
            </a:r>
            <a:r>
              <a:rPr lang="zh-TW" altLang="en-US" sz="2200" b="1" u="sng" dirty="0" smtClean="0">
                <a:latin typeface="+mj-ea"/>
                <a:ea typeface="+mj-ea"/>
              </a:rPr>
              <a:t>長者用藥需知</a:t>
            </a:r>
            <a:endParaRPr lang="en-US" altLang="zh-TW" sz="2200" b="1" u="sng" dirty="0" smtClean="0">
              <a:latin typeface="+mj-ea"/>
              <a:ea typeface="+mj-ea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27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日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星期六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14:00-15:00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內容：講解長者常用藥物、解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答參加者提問。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講者：香港藥學會會長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鄭陳佩華女士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費用：全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負責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職員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：譚姑娘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*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歡迎同工、長者、家屬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及社區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人士</a:t>
            </a:r>
            <a:endParaRPr lang="zh-HK" altLang="en-US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zh-HK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678" y="1202609"/>
            <a:ext cx="974234" cy="872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字方塊 7"/>
          <p:cNvSpPr txBox="1"/>
          <p:nvPr/>
        </p:nvSpPr>
        <p:spPr>
          <a:xfrm>
            <a:off x="3933055" y="2971622"/>
            <a:ext cx="30343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u="sng" dirty="0">
                <a:latin typeface="+mj-ea"/>
                <a:ea typeface="+mj-ea"/>
              </a:rPr>
              <a:t>7</a:t>
            </a:r>
            <a:r>
              <a:rPr lang="zh-TW" altLang="zh-HK" sz="2400" b="1" u="sng" dirty="0">
                <a:latin typeface="+mj-ea"/>
                <a:ea typeface="+mj-ea"/>
              </a:rPr>
              <a:t>及</a:t>
            </a:r>
            <a:r>
              <a:rPr lang="en-US" altLang="zh-HK" sz="2400" b="1" u="sng" dirty="0">
                <a:latin typeface="+mj-ea"/>
                <a:ea typeface="+mj-ea"/>
              </a:rPr>
              <a:t>8</a:t>
            </a:r>
            <a:r>
              <a:rPr lang="zh-TW" altLang="zh-HK" sz="2400" b="1" u="sng" dirty="0">
                <a:latin typeface="+mj-ea"/>
                <a:ea typeface="+mj-ea"/>
              </a:rPr>
              <a:t>月份生日會</a:t>
            </a:r>
            <a:r>
              <a:rPr lang="en-US" altLang="zh-HK" sz="2400" b="1" u="sng" dirty="0">
                <a:latin typeface="+mj-ea"/>
                <a:ea typeface="+mj-ea"/>
              </a:rPr>
              <a:t>      </a:t>
            </a:r>
            <a:endParaRPr lang="zh-TW" altLang="zh-HK" sz="2400" dirty="0">
              <a:latin typeface="+mj-ea"/>
              <a:ea typeface="+mj-ea"/>
            </a:endParaRPr>
          </a:p>
          <a:p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HK" sz="1600" dirty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HK" sz="1600" dirty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HK" sz="1600" dirty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日 </a:t>
            </a:r>
            <a:r>
              <a:rPr lang="en-US" altLang="zh-HK" sz="1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HK" sz="1600" dirty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zh-HK" sz="16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HK" sz="1600" dirty="0">
                <a:latin typeface="標楷體" pitchFamily="65" charset="-120"/>
                <a:ea typeface="標楷體" pitchFamily="65" charset="-120"/>
              </a:rPr>
              <a:t>14:00-14:45</a:t>
            </a:r>
            <a:endParaRPr lang="zh-TW" altLang="zh-HK" sz="16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費用：全</a:t>
            </a:r>
            <a:r>
              <a:rPr lang="zh-TW" altLang="zh-HK" sz="1600" dirty="0" smtClean="0">
                <a:latin typeface="標楷體" pitchFamily="65" charset="-120"/>
                <a:ea typeface="標楷體" pitchFamily="65" charset="-120"/>
              </a:rPr>
              <a:t>免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            </a:t>
            </a:r>
            <a:endParaRPr lang="zh-TW" altLang="zh-HK" sz="16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負責職員：譚姑娘</a:t>
            </a:r>
            <a:r>
              <a:rPr lang="en-US" altLang="zh-HK" sz="1600" dirty="0">
                <a:latin typeface="標楷體" pitchFamily="65" charset="-120"/>
                <a:ea typeface="標楷體" pitchFamily="65" charset="-120"/>
              </a:rPr>
              <a:t>            </a:t>
            </a:r>
            <a:endParaRPr lang="zh-TW" altLang="zh-HK" sz="1600" dirty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HK" sz="1600" dirty="0">
                <a:latin typeface="標楷體" pitchFamily="65" charset="-120"/>
                <a:ea typeface="標楷體" pitchFamily="65" charset="-120"/>
              </a:rPr>
              <a:t>*</a:t>
            </a:r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歡迎家屬參加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933056" y="632520"/>
            <a:ext cx="31005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u="sng" dirty="0" smtClean="0">
                <a:latin typeface="+mj-ea"/>
                <a:ea typeface="+mj-ea"/>
              </a:rPr>
              <a:t>理髮服務</a:t>
            </a:r>
            <a:r>
              <a:rPr lang="en-US" altLang="zh-TW" sz="2200" b="1" u="sng" dirty="0" smtClean="0">
                <a:latin typeface="+mj-ea"/>
                <a:ea typeface="+mj-ea"/>
              </a:rPr>
              <a:t>(2)</a:t>
            </a:r>
          </a:p>
          <a:p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26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日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星期五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13:30-16:00</a:t>
            </a:r>
          </a:p>
          <a:p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地點：健樂軒飯廳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名額：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人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費用：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$20</a:t>
            </a:r>
          </a:p>
          <a:p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負責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職員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：鄧姑娘</a:t>
            </a:r>
            <a:endParaRPr lang="en-US" altLang="zh-HK" sz="16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*請報名剪髮之長者於剪髮前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一天洗頭，以保持衛生。</a:t>
            </a:r>
            <a:endParaRPr lang="zh-HK" altLang="en-US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95795" y="7232801"/>
            <a:ext cx="366220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400" b="1" u="sng" dirty="0">
                <a:latin typeface="+mj-ea"/>
                <a:ea typeface="+mj-ea"/>
              </a:rPr>
              <a:t>耆義同行義工招募計劃</a:t>
            </a:r>
            <a:endParaRPr lang="zh-TW" altLang="zh-HK" sz="2400" b="1" dirty="0">
              <a:latin typeface="+mj-ea"/>
              <a:ea typeface="+mj-ea"/>
            </a:endParaRPr>
          </a:p>
          <a:p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HK" sz="1600" dirty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HK" sz="1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HK" sz="1600" dirty="0">
                <a:latin typeface="標楷體" pitchFamily="65" charset="-120"/>
                <a:ea typeface="標楷體" pitchFamily="65" charset="-120"/>
              </a:rPr>
              <a:t>-12</a:t>
            </a:r>
            <a:r>
              <a:rPr lang="zh-HK" altLang="zh-HK" sz="1600" dirty="0">
                <a:latin typeface="標楷體" pitchFamily="65" charset="-120"/>
                <a:ea typeface="標楷體" pitchFamily="65" charset="-120"/>
              </a:rPr>
              <a:t>月</a:t>
            </a:r>
            <a:endParaRPr lang="zh-TW" altLang="zh-HK" sz="16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時間</a:t>
            </a:r>
            <a:r>
              <a:rPr lang="zh-TW" altLang="zh-HK" sz="16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HK" sz="1600" dirty="0" smtClean="0">
                <a:latin typeface="標楷體" pitchFamily="65" charset="-120"/>
                <a:ea typeface="標楷體" pitchFamily="65" charset="-120"/>
              </a:rPr>
              <a:t>9:00-17:00(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逢</a:t>
            </a:r>
            <a:r>
              <a:rPr lang="zh-HK" altLang="zh-HK" sz="1600" dirty="0" smtClean="0">
                <a:latin typeface="標楷體" pitchFamily="65" charset="-120"/>
                <a:ea typeface="標楷體" pitchFamily="65" charset="-120"/>
              </a:rPr>
              <a:t>星期一</a:t>
            </a:r>
            <a:r>
              <a:rPr lang="zh-HK" altLang="zh-HK" sz="1600" dirty="0">
                <a:latin typeface="標楷體" pitchFamily="65" charset="-120"/>
                <a:ea typeface="標楷體" pitchFamily="65" charset="-120"/>
              </a:rPr>
              <a:t>至六</a:t>
            </a:r>
            <a:r>
              <a:rPr lang="en-US" altLang="zh-HK" sz="1600" dirty="0">
                <a:latin typeface="標楷體" pitchFamily="65" charset="-120"/>
                <a:ea typeface="標楷體" pitchFamily="65" charset="-120"/>
              </a:rPr>
              <a:t>)</a:t>
            </a:r>
            <a:endParaRPr lang="en-US" altLang="zh-HK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HK" sz="1600" dirty="0" smtClean="0">
                <a:latin typeface="標楷體" pitchFamily="65" charset="-120"/>
                <a:ea typeface="標楷體" pitchFamily="65" charset="-120"/>
              </a:rPr>
              <a:t>內容：由</a:t>
            </a:r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義工陪同本中心的</a:t>
            </a:r>
            <a:r>
              <a:rPr lang="zh-TW" altLang="zh-HK" sz="1600" dirty="0" smtClean="0">
                <a:latin typeface="標楷體" pitchFamily="65" charset="-120"/>
                <a:ea typeface="標楷體" pitchFamily="65" charset="-120"/>
              </a:rPr>
              <a:t>長者外出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16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zh-HK" sz="1600" dirty="0" smtClean="0">
                <a:latin typeface="標楷體" pitchFamily="65" charset="-120"/>
                <a:ea typeface="標楷體" pitchFamily="65" charset="-120"/>
              </a:rPr>
              <a:t>遊玩，讓</a:t>
            </a:r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長者</a:t>
            </a:r>
            <a:r>
              <a:rPr lang="zh-TW" altLang="zh-HK" sz="1600" dirty="0" smtClean="0">
                <a:latin typeface="標楷體" pitchFamily="65" charset="-120"/>
                <a:ea typeface="標楷體" pitchFamily="65" charset="-120"/>
              </a:rPr>
              <a:t>保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持參與，</a:t>
            </a:r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以</a:t>
            </a:r>
            <a:r>
              <a:rPr lang="zh-TW" altLang="zh-HK" sz="1600" dirty="0" smtClean="0">
                <a:latin typeface="標楷體" pitchFamily="65" charset="-120"/>
                <a:ea typeface="標楷體" pitchFamily="65" charset="-120"/>
              </a:rPr>
              <a:t>改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16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zh-HK" sz="1600" dirty="0" smtClean="0">
                <a:latin typeface="標楷體" pitchFamily="65" charset="-120"/>
                <a:ea typeface="標楷體" pitchFamily="65" charset="-120"/>
              </a:rPr>
              <a:t>善長者</a:t>
            </a:r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因健康</a:t>
            </a:r>
            <a:r>
              <a:rPr lang="zh-TW" altLang="zh-HK" sz="1600" dirty="0" smtClean="0">
                <a:latin typeface="標楷體" pitchFamily="65" charset="-120"/>
                <a:ea typeface="標楷體" pitchFamily="65" charset="-120"/>
              </a:rPr>
              <a:t>原因而</a:t>
            </a:r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脫離社交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16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    生</a:t>
            </a:r>
            <a:r>
              <a:rPr lang="zh-TW" altLang="zh-HK" sz="1600" dirty="0" smtClean="0">
                <a:latin typeface="標楷體" pitchFamily="65" charset="-120"/>
                <a:ea typeface="標楷體" pitchFamily="65" charset="-120"/>
              </a:rPr>
              <a:t>活</a:t>
            </a:r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費用：全免</a:t>
            </a:r>
          </a:p>
          <a:p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負責職員：朱姑娘</a:t>
            </a:r>
          </a:p>
          <a:p>
            <a:r>
              <a:rPr lang="zh-TW" altLang="zh-HK" sz="1600" dirty="0">
                <a:latin typeface="標楷體" pitchFamily="65" charset="-120"/>
                <a:ea typeface="標楷體" pitchFamily="65" charset="-120"/>
              </a:rPr>
              <a:t>歡迎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機構、長者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、家屬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及社區人士參加</a:t>
            </a:r>
            <a:endParaRPr lang="zh-HK" altLang="en-US" sz="1600" dirty="0">
              <a:latin typeface="標楷體" pitchFamily="65" charset="-120"/>
              <a:ea typeface="標楷體" pitchFamily="65" charset="-120"/>
            </a:endParaRPr>
          </a:p>
          <a:p>
            <a:endParaRPr lang="zh-TW" altLang="zh-HK" sz="1600" dirty="0">
              <a:latin typeface="標楷體" pitchFamily="65" charset="-120"/>
              <a:ea typeface="標楷體" pitchFamily="65" charset="-120"/>
            </a:endParaRPr>
          </a:p>
          <a:p>
            <a:endParaRPr lang="zh-TW" altLang="zh-HK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99087" y="7177122"/>
            <a:ext cx="291447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u="sng" dirty="0" smtClean="0">
                <a:latin typeface="+mj-ea"/>
                <a:ea typeface="+mj-ea"/>
              </a:rPr>
              <a:t>感官治療小組</a:t>
            </a:r>
            <a:endParaRPr lang="en-US" altLang="zh-TW" sz="2400" b="1" u="sng" dirty="0" smtClean="0">
              <a:latin typeface="+mj-ea"/>
              <a:ea typeface="+mj-ea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日期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月至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月   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逢星期一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14:00-15:00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內容：感官刺激訓練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費用：全免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名額：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4-6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700" dirty="0" smtClean="0">
                <a:latin typeface="標楷體" pitchFamily="65" charset="-120"/>
                <a:ea typeface="標楷體" pitchFamily="65" charset="-120"/>
              </a:rPr>
              <a:t>由治療師推薦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負責職員：曾姑娘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HK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95" y="2834053"/>
            <a:ext cx="91440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163" y="25156"/>
            <a:ext cx="1214942" cy="911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45" y="6346363"/>
            <a:ext cx="1157476" cy="109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738" y="3965039"/>
            <a:ext cx="838980" cy="63779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338821" y="4664393"/>
            <a:ext cx="347728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200" b="1" u="sng" dirty="0">
                <a:latin typeface="+mj-ea"/>
                <a:ea typeface="+mj-ea"/>
              </a:rPr>
              <a:t>痛症紓緩管理小組</a:t>
            </a:r>
            <a:endParaRPr lang="zh-TW" altLang="zh-HK" sz="2200" b="1" dirty="0">
              <a:latin typeface="+mj-ea"/>
              <a:ea typeface="+mj-ea"/>
            </a:endParaRPr>
          </a:p>
          <a:p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HK" sz="1700" dirty="0">
                <a:latin typeface="標楷體" pitchFamily="65" charset="-120"/>
                <a:ea typeface="標楷體" pitchFamily="65" charset="-120"/>
              </a:rPr>
              <a:t>2013</a:t>
            </a:r>
            <a:r>
              <a:rPr lang="zh-TW" altLang="zh-HK" sz="1700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HK" sz="1700" dirty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zh-HK" sz="17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28</a:t>
            </a:r>
            <a:r>
              <a:rPr lang="zh-TW" altLang="zh-HK" sz="1700" dirty="0" smtClean="0">
                <a:latin typeface="標楷體" pitchFamily="65" charset="-120"/>
                <a:ea typeface="標楷體" pitchFamily="65" charset="-120"/>
              </a:rPr>
              <a:t>日</a:t>
            </a:r>
            <a:r>
              <a:rPr lang="zh-TW" altLang="zh-HK" sz="170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HK" sz="1700" dirty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zh-HK" sz="1700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HK" sz="1700" dirty="0" smtClean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1700" dirty="0" smtClean="0">
                <a:latin typeface="標楷體" pitchFamily="65" charset="-120"/>
                <a:ea typeface="標楷體" pitchFamily="65" charset="-120"/>
              </a:rPr>
              <a:t>日   </a:t>
            </a: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17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1700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HK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星期三共</a:t>
            </a:r>
            <a:r>
              <a:rPr lang="en-US" altLang="zh-HK" dirty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堂</a:t>
            </a:r>
            <a:r>
              <a:rPr lang="en-US" altLang="zh-HK" dirty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zh-HK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HK" dirty="0">
                <a:latin typeface="標楷體" pitchFamily="65" charset="-120"/>
                <a:ea typeface="標楷體" pitchFamily="65" charset="-120"/>
              </a:rPr>
              <a:t>14:00-15:00</a:t>
            </a:r>
            <a:endParaRPr lang="zh-TW" altLang="zh-HK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HK" dirty="0" smtClean="0">
                <a:latin typeface="標楷體" pitchFamily="65" charset="-120"/>
                <a:ea typeface="標楷體" pitchFamily="65" charset="-120"/>
              </a:rPr>
              <a:t>對象</a:t>
            </a:r>
            <a:r>
              <a:rPr lang="en-US" altLang="zh-HK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中心</a:t>
            </a:r>
            <a:r>
              <a:rPr lang="zh-TW" altLang="zh-HK" dirty="0" smtClean="0">
                <a:latin typeface="標楷體" pitchFamily="65" charset="-120"/>
                <a:ea typeface="標楷體" pitchFamily="65" charset="-120"/>
              </a:rPr>
              <a:t>會員</a:t>
            </a:r>
            <a:endParaRPr lang="en-US" altLang="zh-HK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備註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1700" dirty="0" smtClean="0">
                <a:latin typeface="標楷體" pitchFamily="65" charset="-120"/>
                <a:ea typeface="標楷體" pitchFamily="65" charset="-120"/>
              </a:rPr>
              <a:t>經</a:t>
            </a:r>
            <a:r>
              <a:rPr lang="zh-TW" altLang="zh-HK" sz="1700" dirty="0" smtClean="0">
                <a:latin typeface="標楷體" pitchFamily="65" charset="-120"/>
                <a:ea typeface="標楷體" pitchFamily="65" charset="-120"/>
              </a:rPr>
              <a:t>物理</a:t>
            </a:r>
            <a:r>
              <a:rPr lang="zh-TW" altLang="zh-HK" sz="1700" dirty="0">
                <a:latin typeface="標楷體" pitchFamily="65" charset="-120"/>
                <a:ea typeface="標楷體" pitchFamily="65" charset="-120"/>
              </a:rPr>
              <a:t>治療師評估建議入組</a:t>
            </a:r>
          </a:p>
          <a:p>
            <a:r>
              <a:rPr lang="zh-TW" altLang="zh-HK" dirty="0" smtClean="0">
                <a:latin typeface="標楷體" pitchFamily="65" charset="-120"/>
                <a:ea typeface="標楷體" pitchFamily="65" charset="-120"/>
              </a:rPr>
              <a:t>費用</a:t>
            </a:r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：全免</a:t>
            </a:r>
          </a:p>
          <a:p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名額：</a:t>
            </a:r>
            <a:r>
              <a:rPr lang="en-US" altLang="zh-HK" dirty="0"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人 </a:t>
            </a:r>
          </a:p>
          <a:p>
            <a:r>
              <a:rPr lang="zh-TW" altLang="zh-HK" dirty="0">
                <a:latin typeface="標楷體" pitchFamily="65" charset="-120"/>
                <a:ea typeface="標楷體" pitchFamily="65" charset="-120"/>
              </a:rPr>
              <a:t>負責職員：彭姑娘</a:t>
            </a:r>
          </a:p>
        </p:txBody>
      </p:sp>
    </p:spTree>
    <p:extLst>
      <p:ext uri="{BB962C8B-B14F-4D97-AF65-F5344CB8AC3E}">
        <p14:creationId xmlns:p14="http://schemas.microsoft.com/office/powerpoint/2010/main" val="301364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2897</TotalTime>
  <Words>2480</Words>
  <Application>Microsoft Office PowerPoint</Application>
  <PresentationFormat>A4 紙張 (210x297 公釐)</PresentationFormat>
  <Paragraphs>298</Paragraphs>
  <Slides>16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16</vt:i4>
      </vt:variant>
    </vt:vector>
  </HeadingPairs>
  <TitlesOfParts>
    <vt:vector size="19" baseType="lpstr">
      <vt:lpstr>Office 佈景主題</vt:lpstr>
      <vt:lpstr>Document</vt:lpstr>
      <vt:lpstr>Acrobat Document</vt:lpstr>
      <vt:lpstr>PowerPoint 簡報</vt:lpstr>
      <vt:lpstr>實習社工快訊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齊來做運動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SSPDC</dc:creator>
  <cp:lastModifiedBy>SSPDC</cp:lastModifiedBy>
  <cp:revision>324</cp:revision>
  <cp:lastPrinted>2013-06-20T03:07:12Z</cp:lastPrinted>
  <dcterms:created xsi:type="dcterms:W3CDTF">2012-11-08T07:15:05Z</dcterms:created>
  <dcterms:modified xsi:type="dcterms:W3CDTF">2013-06-25T01:29:22Z</dcterms:modified>
</cp:coreProperties>
</file>